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5" r:id="rId2"/>
    <p:sldId id="288" r:id="rId3"/>
    <p:sldId id="276" r:id="rId4"/>
    <p:sldId id="277" r:id="rId5"/>
    <p:sldId id="280" r:id="rId6"/>
    <p:sldId id="279" r:id="rId7"/>
    <p:sldId id="282" r:id="rId8"/>
    <p:sldId id="283" r:id="rId9"/>
    <p:sldId id="284" r:id="rId10"/>
    <p:sldId id="285" r:id="rId11"/>
    <p:sldId id="266" r:id="rId12"/>
    <p:sldId id="259" r:id="rId13"/>
    <p:sldId id="261" r:id="rId14"/>
    <p:sldId id="262" r:id="rId15"/>
    <p:sldId id="263" r:id="rId16"/>
    <p:sldId id="267" r:id="rId17"/>
    <p:sldId id="268" r:id="rId18"/>
    <p:sldId id="269" r:id="rId19"/>
    <p:sldId id="270" r:id="rId20"/>
    <p:sldId id="271" r:id="rId21"/>
    <p:sldId id="272" r:id="rId22"/>
    <p:sldId id="273" r:id="rId23"/>
    <p:sldId id="286"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404"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12/8/2021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2472" y="1461808"/>
            <a:ext cx="8183419" cy="2554545"/>
          </a:xfrm>
          <a:prstGeom prst="rect">
            <a:avLst/>
          </a:prstGeom>
          <a:noFill/>
        </p:spPr>
        <p:txBody>
          <a:bodyPr wrap="square" lIns="91440" tIns="45720" rIns="91440" bIns="45720">
            <a:spAutoFit/>
          </a:bodyPr>
          <a:lstStyle/>
          <a:p>
            <a:pPr algn="ctr"/>
            <a:r>
              <a:rPr lang="en-US" sz="8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DISTRICT ADMINISTRATION</a:t>
            </a:r>
          </a:p>
        </p:txBody>
      </p:sp>
      <p:cxnSp>
        <p:nvCxnSpPr>
          <p:cNvPr id="4" name="Straight Connector 3"/>
          <p:cNvCxnSpPr/>
          <p:nvPr/>
        </p:nvCxnSpPr>
        <p:spPr>
          <a:xfrm flipV="1">
            <a:off x="858982" y="4202545"/>
            <a:ext cx="10224654" cy="101600"/>
          </a:xfrm>
          <a:prstGeom prst="line">
            <a:avLst/>
          </a:prstGeom>
          <a:ln w="76200"/>
          <a:effectLst>
            <a:glow rad="101600">
              <a:schemeClr val="accent4">
                <a:satMod val="175000"/>
                <a:alpha val="40000"/>
              </a:schemeClr>
            </a:glow>
            <a:outerShdw blurRad="50800" dist="25400" dir="5400000" rotWithShape="0">
              <a:srgbClr val="000000">
                <a:alpha val="28000"/>
              </a:srgbClr>
            </a:outerShdw>
          </a:effectLst>
        </p:spPr>
        <p:style>
          <a:lnRef idx="3">
            <a:schemeClr val="dk1"/>
          </a:lnRef>
          <a:fillRef idx="0">
            <a:schemeClr val="dk1"/>
          </a:fillRef>
          <a:effectRef idx="2">
            <a:schemeClr val="dk1"/>
          </a:effectRef>
          <a:fontRef idx="minor">
            <a:schemeClr val="tx1"/>
          </a:fontRef>
        </p:style>
      </p:cxnSp>
      <p:sp>
        <p:nvSpPr>
          <p:cNvPr id="5" name="Rectangle 4"/>
          <p:cNvSpPr/>
          <p:nvPr/>
        </p:nvSpPr>
        <p:spPr>
          <a:xfrm>
            <a:off x="1409205" y="4398973"/>
            <a:ext cx="8316686" cy="231533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Chennai           Lucknow</a:t>
            </a:r>
          </a:p>
          <a:p>
            <a:pPr algn="ctr"/>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BY</a:t>
            </a:r>
          </a:p>
          <a:p>
            <a:pPr algn="ctr"/>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SOURABH SHARMA</a:t>
            </a:r>
          </a:p>
          <a:p>
            <a:pPr algn="ctr"/>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(RA2111042010007)</a:t>
            </a:r>
          </a:p>
        </p:txBody>
      </p:sp>
    </p:spTree>
    <p:extLst>
      <p:ext uri="{BB962C8B-B14F-4D97-AF65-F5344CB8AC3E}">
        <p14:creationId xmlns:p14="http://schemas.microsoft.com/office/powerpoint/2010/main" val="376941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3C4E-5782-473B-BB5F-03B5DA8ECEDE}"/>
              </a:ext>
            </a:extLst>
          </p:cNvPr>
          <p:cNvSpPr>
            <a:spLocks noGrp="1"/>
          </p:cNvSpPr>
          <p:nvPr>
            <p:ph type="title"/>
          </p:nvPr>
        </p:nvSpPr>
        <p:spPr/>
        <p:txBody>
          <a:bodyPr/>
          <a:lstStyle/>
          <a:p>
            <a:pPr fontAlgn="base"/>
            <a:r>
              <a:rPr lang="en-IN" b="1" i="0" u="none" strike="noStrike" dirty="0">
                <a:solidFill>
                  <a:srgbClr val="000000"/>
                </a:solidFill>
                <a:effectLst/>
                <a:latin typeface="Roboto" panose="02000000000000000000" pitchFamily="2" charset="0"/>
              </a:rPr>
              <a:t>Deputy Commissioner</a:t>
            </a:r>
            <a:br>
              <a:rPr lang="en-IN" b="1" i="0" u="none" strike="noStrike" dirty="0">
                <a:solidFill>
                  <a:srgbClr val="000000"/>
                </a:solidFill>
                <a:effectLst/>
                <a:latin typeface="Roboto" panose="02000000000000000000" pitchFamily="2" charset="0"/>
              </a:rPr>
            </a:br>
            <a:br>
              <a:rPr lang="en-IN" b="0" i="0" u="none" strike="noStrike" dirty="0">
                <a:solidFill>
                  <a:srgbClr val="000000"/>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EEEA54BE-AF13-4241-B0CA-A1182AF152E5}"/>
              </a:ext>
            </a:extLst>
          </p:cNvPr>
          <p:cNvSpPr>
            <a:spLocks noGrp="1"/>
          </p:cNvSpPr>
          <p:nvPr>
            <p:ph sz="quarter" idx="13"/>
          </p:nvPr>
        </p:nvSpPr>
        <p:spPr>
          <a:xfrm>
            <a:off x="901565" y="2011680"/>
            <a:ext cx="10449827" cy="4357035"/>
          </a:xfrm>
        </p:spPr>
        <p:txBody>
          <a:bodyPr>
            <a:normAutofit fontScale="70000" lnSpcReduction="20000"/>
          </a:bodyPr>
          <a:lstStyle/>
          <a:p>
            <a:pPr algn="l" fontAlgn="base"/>
            <a:r>
              <a:rPr lang="en-US" b="0" i="0" u="none" strike="noStrike" dirty="0">
                <a:solidFill>
                  <a:srgbClr val="000000"/>
                </a:solidFill>
                <a:effectLst/>
                <a:latin typeface="Open Sans" panose="020B0606030504020204" pitchFamily="34" charset="0"/>
              </a:rPr>
              <a:t>The general administration of the district is vested with the Deputy Commissioner, who for administrative purposes, is under the Divisional Commissioner, Hisar. He is at once the Deputy Commissioner, the District Magistrate and the Collector. As Deputy Commissioner, he is the executive head of the district with multifarious responsibilities relating to development, panchayats, local bodies, civil administration, etc. As District Magistrate, he is responsible for law and order and heads the police and prosecuting agency. As Collector, he is the chief Officer of the revenue administration and is responsible for the collection of land revenue, and is also the highest revenue judicial authority in the district. He acts as the district Elections Officer and the Registrar for registration work. He exercises over-all supervision on other government agencies in his district. He is, in short, the head of the district administration, a coordinating officer among various departments and a connecting link between the public and the government so far as he executes the policies, administers the rules and regulations framed by the government from time to time .</a:t>
            </a:r>
          </a:p>
          <a:p>
            <a:pPr algn="just" fontAlgn="base"/>
            <a:r>
              <a:rPr lang="en-US" b="0" i="0" u="none" strike="noStrike" dirty="0">
                <a:solidFill>
                  <a:srgbClr val="000000"/>
                </a:solidFill>
                <a:effectLst/>
                <a:latin typeface="Open Sans" panose="020B0606030504020204" pitchFamily="34" charset="0"/>
              </a:rPr>
              <a:t>The main functions of the Deputy Commissioner may be broadly </a:t>
            </a:r>
            <a:r>
              <a:rPr lang="en-US" b="0" i="0" u="none" strike="noStrike" dirty="0" err="1">
                <a:solidFill>
                  <a:srgbClr val="000000"/>
                </a:solidFill>
                <a:effectLst/>
                <a:latin typeface="Open Sans" panose="020B0606030504020204" pitchFamily="34" charset="0"/>
              </a:rPr>
              <a:t>categorised</a:t>
            </a:r>
            <a:r>
              <a:rPr lang="en-US" b="0" i="0" u="none" strike="noStrike" dirty="0">
                <a:solidFill>
                  <a:srgbClr val="000000"/>
                </a:solidFill>
                <a:effectLst/>
                <a:latin typeface="Open Sans" panose="020B0606030504020204" pitchFamily="34" charset="0"/>
              </a:rPr>
              <a:t> as co-ordination of development and public welfare activities as Deputy Commissioner, revenue officer/Court of the district as District Collector, and law and order functions as District Magistrate. Thus, he acts as Deputy Commissioner, District Collector and District Magistrate on different occasions. His role in each of these capacities is described, in brief, as under</a:t>
            </a:r>
          </a:p>
          <a:p>
            <a:endParaRPr lang="en-IN" dirty="0"/>
          </a:p>
        </p:txBody>
      </p:sp>
    </p:spTree>
    <p:extLst>
      <p:ext uri="{BB962C8B-B14F-4D97-AF65-F5344CB8AC3E}">
        <p14:creationId xmlns:p14="http://schemas.microsoft.com/office/powerpoint/2010/main" val="180658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5920" y="1149532"/>
            <a:ext cx="8190411" cy="5773782"/>
          </a:xfrm>
          <a:prstGeom prst="rect">
            <a:avLst/>
          </a:prstGeom>
          <a:ln>
            <a:noFill/>
          </a:ln>
        </p:spPr>
      </p:pic>
      <p:sp>
        <p:nvSpPr>
          <p:cNvPr id="3" name="Title 1"/>
          <p:cNvSpPr txBox="1">
            <a:spLocks/>
          </p:cNvSpPr>
          <p:nvPr/>
        </p:nvSpPr>
        <p:spPr>
          <a:xfrm>
            <a:off x="913775" y="252757"/>
            <a:ext cx="10364451" cy="896774"/>
          </a:xfrm>
          <a:prstGeom prst="rect">
            <a:avLst/>
          </a:prstGeom>
          <a:gradFill>
            <a:gsLst>
              <a:gs pos="0">
                <a:schemeClr val="bg1">
                  <a:tint val="90000"/>
                  <a:lumMod val="110000"/>
                </a:schemeClr>
              </a:gs>
              <a:gs pos="100000">
                <a:schemeClr val="bg1">
                  <a:shade val="64000"/>
                  <a:lumMod val="88000"/>
                </a:schemeClr>
              </a:gs>
            </a:gsLst>
            <a:lin ang="5400000" scaled="0"/>
          </a:gradFill>
        </p:spPr>
        <p:txBody>
          <a:bodyPr>
            <a:normAutofit fontScale="92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UTTAR PRADESH GOVERNING STRUCTURE</a:t>
            </a:r>
          </a:p>
        </p:txBody>
      </p:sp>
    </p:spTree>
    <p:extLst>
      <p:ext uri="{BB962C8B-B14F-4D97-AF65-F5344CB8AC3E}">
        <p14:creationId xmlns:p14="http://schemas.microsoft.com/office/powerpoint/2010/main" val="317187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2757"/>
            <a:ext cx="10364451" cy="896774"/>
          </a:xfrm>
          <a:gradFill>
            <a:gsLst>
              <a:gs pos="0">
                <a:schemeClr val="bg1">
                  <a:tint val="90000"/>
                  <a:lumMod val="110000"/>
                </a:schemeClr>
              </a:gs>
              <a:gs pos="100000">
                <a:schemeClr val="bg1">
                  <a:shade val="64000"/>
                  <a:lumMod val="88000"/>
                </a:schemeClr>
              </a:gs>
            </a:gsLst>
            <a:lin ang="5400000" scaled="0"/>
          </a:gradFill>
        </p:spPr>
        <p:txBody>
          <a:bodyPr>
            <a:normAutofit/>
          </a:bodyPr>
          <a:lstStyle/>
          <a:p>
            <a:r>
              <a:rPr 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LUCKNOW DISTRICT</a:t>
            </a:r>
          </a:p>
        </p:txBody>
      </p:sp>
      <p:sp>
        <p:nvSpPr>
          <p:cNvPr id="3" name="TextBox 2"/>
          <p:cNvSpPr txBox="1"/>
          <p:nvPr/>
        </p:nvSpPr>
        <p:spPr>
          <a:xfrm>
            <a:off x="913775" y="1410789"/>
            <a:ext cx="10364451"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ABOUT LUCKNOW DISTRICT</a:t>
            </a:r>
          </a:p>
          <a:p>
            <a:pPr algn="just"/>
            <a:r>
              <a:rPr lang="en-US" dirty="0"/>
              <a:t>Lucknow is the capital city of Uttar Pradesh and it has always been a multicultural city. Courtly manners, beautiful gardens, poetry, music, and fine cuisine patronized by the Persian-loving Shia </a:t>
            </a:r>
            <a:r>
              <a:rPr lang="en-US" dirty="0" err="1"/>
              <a:t>Nawabs</a:t>
            </a:r>
            <a:r>
              <a:rPr lang="en-US" dirty="0"/>
              <a:t> of the city are well known amongst Indians and students of South Asian culture and history. Lucknow is popularly known as the “The City of </a:t>
            </a:r>
            <a:r>
              <a:rPr lang="en-US" dirty="0" err="1"/>
              <a:t>Nawabs</a:t>
            </a:r>
            <a:r>
              <a:rPr lang="en-US" dirty="0"/>
              <a:t>”. It is also known as the “Golden City of the East”, “Shiraz-e-Hind” and “The Constantinople of India”.</a:t>
            </a:r>
          </a:p>
        </p:txBody>
      </p:sp>
      <p:pic>
        <p:nvPicPr>
          <p:cNvPr id="4" name="Picture 3"/>
          <p:cNvPicPr>
            <a:picLocks noChangeAspect="1"/>
          </p:cNvPicPr>
          <p:nvPr/>
        </p:nvPicPr>
        <p:blipFill>
          <a:blip r:embed="rId2"/>
          <a:stretch>
            <a:fillRect/>
          </a:stretch>
        </p:blipFill>
        <p:spPr>
          <a:xfrm>
            <a:off x="913775" y="3169019"/>
            <a:ext cx="5081452" cy="3601445"/>
          </a:xfrm>
          <a:prstGeom prst="rect">
            <a:avLst/>
          </a:prstGeom>
        </p:spPr>
      </p:pic>
      <p:sp>
        <p:nvSpPr>
          <p:cNvPr id="5" name="TextBox 4"/>
          <p:cNvSpPr txBox="1"/>
          <p:nvPr/>
        </p:nvSpPr>
        <p:spPr>
          <a:xfrm>
            <a:off x="6622869" y="3165115"/>
            <a:ext cx="4655357" cy="2308324"/>
          </a:xfrm>
          <a:prstGeom prst="rect">
            <a:avLst/>
          </a:prstGeom>
          <a:noFill/>
        </p:spPr>
        <p:txBody>
          <a:bodyPr wrap="square" rtlCol="0">
            <a:spAutoFit/>
          </a:bodyPr>
          <a:lstStyle/>
          <a:p>
            <a:r>
              <a:rPr lang="en-US" b="1" dirty="0"/>
              <a:t>AT A GLANCE</a:t>
            </a:r>
          </a:p>
          <a:p>
            <a:r>
              <a:rPr lang="en-US" dirty="0"/>
              <a:t>Area             : 2528 sq.km</a:t>
            </a:r>
          </a:p>
          <a:p>
            <a:r>
              <a:rPr lang="en-US" dirty="0"/>
              <a:t>Language      : Hindi , Urdu</a:t>
            </a:r>
          </a:p>
          <a:p>
            <a:r>
              <a:rPr lang="en-US" dirty="0"/>
              <a:t>Villages         : 961</a:t>
            </a:r>
          </a:p>
          <a:p>
            <a:r>
              <a:rPr lang="en-US" dirty="0"/>
              <a:t>Population      : 45,89,838</a:t>
            </a:r>
          </a:p>
          <a:p>
            <a:r>
              <a:rPr lang="en-US" dirty="0"/>
              <a:t>Male              : 23,94,476</a:t>
            </a:r>
          </a:p>
          <a:p>
            <a:r>
              <a:rPr lang="en-US" dirty="0"/>
              <a:t>Female           : 21,95,362</a:t>
            </a:r>
          </a:p>
          <a:p>
            <a:r>
              <a:rPr lang="en-US" dirty="0"/>
              <a:t>Police Stations : 43</a:t>
            </a:r>
          </a:p>
        </p:txBody>
      </p:sp>
    </p:spTree>
    <p:extLst>
      <p:ext uri="{BB962C8B-B14F-4D97-AF65-F5344CB8AC3E}">
        <p14:creationId xmlns:p14="http://schemas.microsoft.com/office/powerpoint/2010/main" val="393097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3775" y="1489166"/>
            <a:ext cx="10594602" cy="313932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LUCKNOW DIVISION :</a:t>
            </a:r>
          </a:p>
          <a:p>
            <a:pPr marL="2114550" lvl="4" indent="-285750">
              <a:buFont typeface="Wingdings" panose="05000000000000000000" pitchFamily="2" charset="2"/>
              <a:buChar char="v"/>
            </a:pPr>
            <a:r>
              <a:rPr lang="en-US" sz="1600" b="1" dirty="0">
                <a:latin typeface="Adobe Myungjo Std M" panose="02020600000000000000" pitchFamily="18" charset="-128"/>
                <a:ea typeface="Adobe Myungjo Std M" panose="02020600000000000000" pitchFamily="18" charset="-128"/>
              </a:rPr>
              <a:t>Consists of Six Divisions - </a:t>
            </a:r>
            <a:r>
              <a:rPr lang="en-US" sz="1200" b="1" dirty="0">
                <a:latin typeface="Adobe Myungjo Std M" panose="02020600000000000000" pitchFamily="18" charset="-128"/>
                <a:ea typeface="Adobe Myungjo Std M" panose="02020600000000000000" pitchFamily="18" charset="-128"/>
              </a:rPr>
              <a:t>Lucknow, </a:t>
            </a:r>
            <a:r>
              <a:rPr lang="en-US" sz="1200" b="1" dirty="0" err="1">
                <a:latin typeface="Adobe Myungjo Std M" panose="02020600000000000000" pitchFamily="18" charset="-128"/>
                <a:ea typeface="Adobe Myungjo Std M" panose="02020600000000000000" pitchFamily="18" charset="-128"/>
              </a:rPr>
              <a:t>Hardoi</a:t>
            </a:r>
            <a:r>
              <a:rPr lang="en-US" sz="1200" b="1" dirty="0">
                <a:latin typeface="Adobe Myungjo Std M" panose="02020600000000000000" pitchFamily="18" charset="-128"/>
                <a:ea typeface="Adobe Myungjo Std M" panose="02020600000000000000" pitchFamily="18" charset="-128"/>
              </a:rPr>
              <a:t>, </a:t>
            </a:r>
            <a:r>
              <a:rPr lang="en-US" sz="1200" b="1" dirty="0" err="1">
                <a:latin typeface="Adobe Myungjo Std M" panose="02020600000000000000" pitchFamily="18" charset="-128"/>
                <a:ea typeface="Adobe Myungjo Std M" panose="02020600000000000000" pitchFamily="18" charset="-128"/>
              </a:rPr>
              <a:t>Lakhimpur</a:t>
            </a:r>
            <a:r>
              <a:rPr lang="en-US" sz="1200" b="1" dirty="0">
                <a:latin typeface="Adobe Myungjo Std M" panose="02020600000000000000" pitchFamily="18" charset="-128"/>
                <a:ea typeface="Adobe Myungjo Std M" panose="02020600000000000000" pitchFamily="18" charset="-128"/>
              </a:rPr>
              <a:t> </a:t>
            </a:r>
            <a:r>
              <a:rPr lang="en-US" sz="1200" b="1" dirty="0" err="1">
                <a:latin typeface="Adobe Myungjo Std M" panose="02020600000000000000" pitchFamily="18" charset="-128"/>
                <a:ea typeface="Adobe Myungjo Std M" panose="02020600000000000000" pitchFamily="18" charset="-128"/>
              </a:rPr>
              <a:t>Kheri</a:t>
            </a:r>
            <a:r>
              <a:rPr lang="en-US" sz="1200" b="1" dirty="0">
                <a:latin typeface="Adobe Myungjo Std M" panose="02020600000000000000" pitchFamily="18" charset="-128"/>
                <a:ea typeface="Adobe Myungjo Std M" panose="02020600000000000000" pitchFamily="18" charset="-128"/>
              </a:rPr>
              <a:t>, </a:t>
            </a:r>
            <a:r>
              <a:rPr lang="en-US" sz="1200" b="1" dirty="0" err="1">
                <a:latin typeface="Adobe Myungjo Std M" panose="02020600000000000000" pitchFamily="18" charset="-128"/>
                <a:ea typeface="Adobe Myungjo Std M" panose="02020600000000000000" pitchFamily="18" charset="-128"/>
              </a:rPr>
              <a:t>Raebareli</a:t>
            </a:r>
            <a:r>
              <a:rPr lang="en-US" sz="1200" b="1" dirty="0">
                <a:latin typeface="Adobe Myungjo Std M" panose="02020600000000000000" pitchFamily="18" charset="-128"/>
                <a:ea typeface="Adobe Myungjo Std M" panose="02020600000000000000" pitchFamily="18" charset="-128"/>
              </a:rPr>
              <a:t>, </a:t>
            </a:r>
            <a:r>
              <a:rPr lang="en-US" sz="1200" b="1" dirty="0" err="1">
                <a:latin typeface="Adobe Myungjo Std M" panose="02020600000000000000" pitchFamily="18" charset="-128"/>
                <a:ea typeface="Adobe Myungjo Std M" panose="02020600000000000000" pitchFamily="18" charset="-128"/>
              </a:rPr>
              <a:t>Sitapur</a:t>
            </a:r>
            <a:r>
              <a:rPr lang="en-US" sz="1200" b="1" dirty="0">
                <a:latin typeface="Adobe Myungjo Std M" panose="02020600000000000000" pitchFamily="18" charset="-128"/>
                <a:ea typeface="Adobe Myungjo Std M" panose="02020600000000000000" pitchFamily="18" charset="-128"/>
              </a:rPr>
              <a:t>, and </a:t>
            </a:r>
            <a:r>
              <a:rPr lang="en-US" sz="1200" b="1" dirty="0" err="1">
                <a:latin typeface="Adobe Myungjo Std M" panose="02020600000000000000" pitchFamily="18" charset="-128"/>
                <a:ea typeface="Adobe Myungjo Std M" panose="02020600000000000000" pitchFamily="18" charset="-128"/>
              </a:rPr>
              <a:t>Unnao</a:t>
            </a:r>
            <a:endParaRPr lang="en-US" sz="1200" b="1" dirty="0">
              <a:latin typeface="Adobe Myungjo Std M" panose="02020600000000000000" pitchFamily="18" charset="-128"/>
              <a:ea typeface="Adobe Myungjo Std M" panose="02020600000000000000" pitchFamily="18" charset="-128"/>
            </a:endParaRPr>
          </a:p>
          <a:p>
            <a:pPr lvl="4"/>
            <a:endParaRPr lang="en-US" sz="1600" b="1" dirty="0">
              <a:latin typeface="Adobe Myungjo Std M" panose="02020600000000000000" pitchFamily="18" charset="-128"/>
              <a:ea typeface="Adobe Myungjo Std M" panose="02020600000000000000" pitchFamily="18" charset="-128"/>
            </a:endParaRPr>
          </a:p>
          <a:p>
            <a:pPr marL="2114550" lvl="4" indent="-285750">
              <a:buFont typeface="Wingdings" panose="05000000000000000000" pitchFamily="2" charset="2"/>
              <a:buChar char="v"/>
            </a:pPr>
            <a:r>
              <a:rPr lang="en-US" sz="1600" b="1" dirty="0">
                <a:latin typeface="Adobe Myungjo Std M" panose="02020600000000000000" pitchFamily="18" charset="-128"/>
                <a:ea typeface="Adobe Myungjo Std M" panose="02020600000000000000" pitchFamily="18" charset="-128"/>
              </a:rPr>
              <a:t>Headed by Divisional Commissioner of Lucknow, a senior IAS Officer</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Head of Local government institutions including Municipal Corporations</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Responsible for infrastructure development in the Lucknow district</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In charge of maintaining the Law and Order in the area.</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District Magistrate reports to the Divisional Commissioner of Lucknow</a:t>
            </a:r>
          </a:p>
          <a:p>
            <a:pPr lvl="5"/>
            <a:endParaRPr lang="en-US" sz="1600" b="1" dirty="0">
              <a:latin typeface="Adobe Myungjo Std M" panose="02020600000000000000" pitchFamily="18" charset="-128"/>
              <a:ea typeface="Adobe Myungjo Std M" panose="02020600000000000000" pitchFamily="18" charset="-128"/>
            </a:endParaRPr>
          </a:p>
          <a:p>
            <a:pPr marL="2114550" lvl="4" indent="-285750">
              <a:buFont typeface="Wingdings" panose="05000000000000000000" pitchFamily="2" charset="2"/>
              <a:buChar char="v"/>
            </a:pPr>
            <a:r>
              <a:rPr lang="en-US" sz="1600" b="1" dirty="0">
                <a:latin typeface="Adobe Myungjo Std M" panose="02020600000000000000" pitchFamily="18" charset="-128"/>
                <a:ea typeface="Adobe Myungjo Std M" panose="02020600000000000000" pitchFamily="18" charset="-128"/>
              </a:rPr>
              <a:t>Current commissioner is Mukesh </a:t>
            </a:r>
            <a:r>
              <a:rPr lang="en-US" sz="1600" b="1" dirty="0" err="1">
                <a:latin typeface="Adobe Myungjo Std M" panose="02020600000000000000" pitchFamily="18" charset="-128"/>
                <a:ea typeface="Adobe Myungjo Std M" panose="02020600000000000000" pitchFamily="18" charset="-128"/>
              </a:rPr>
              <a:t>Meshram</a:t>
            </a:r>
            <a:endParaRPr lang="en-US" sz="1600" b="1" dirty="0">
              <a:latin typeface="Adobe Myungjo Std M" panose="02020600000000000000" pitchFamily="18" charset="-128"/>
              <a:ea typeface="Adobe Myungjo Std M" panose="02020600000000000000" pitchFamily="18" charset="-128"/>
            </a:endParaRPr>
          </a:p>
          <a:p>
            <a:pPr lvl="4"/>
            <a:endParaRPr lang="en-US" b="1" dirty="0">
              <a:latin typeface="Adobe Myungjo Std M" panose="02020600000000000000" pitchFamily="18" charset="-128"/>
              <a:ea typeface="Adobe Myungjo Std M" panose="02020600000000000000" pitchFamily="18" charset="-128"/>
            </a:endParaRPr>
          </a:p>
          <a:p>
            <a:pPr marL="2114550" lvl="4" indent="-285750">
              <a:buFont typeface="Wingdings" panose="05000000000000000000" pitchFamily="2" charset="2"/>
              <a:buChar char="v"/>
            </a:pPr>
            <a:endParaRPr lang="en-US"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913775" y="4970552"/>
            <a:ext cx="2638425" cy="1724025"/>
          </a:xfrm>
          <a:prstGeom prst="rect">
            <a:avLst/>
          </a:prstGeom>
        </p:spPr>
      </p:pic>
      <p:pic>
        <p:nvPicPr>
          <p:cNvPr id="5" name="Picture 4"/>
          <p:cNvPicPr>
            <a:picLocks noChangeAspect="1"/>
          </p:cNvPicPr>
          <p:nvPr/>
        </p:nvPicPr>
        <p:blipFill>
          <a:blip r:embed="rId3"/>
          <a:stretch>
            <a:fillRect/>
          </a:stretch>
        </p:blipFill>
        <p:spPr>
          <a:xfrm>
            <a:off x="3970020" y="4970551"/>
            <a:ext cx="4251960" cy="1724025"/>
          </a:xfrm>
          <a:prstGeom prst="rect">
            <a:avLst/>
          </a:prstGeom>
        </p:spPr>
      </p:pic>
      <p:sp>
        <p:nvSpPr>
          <p:cNvPr id="8" name="Title 1"/>
          <p:cNvSpPr>
            <a:spLocks noGrp="1"/>
          </p:cNvSpPr>
          <p:nvPr>
            <p:ph type="title"/>
          </p:nvPr>
        </p:nvSpPr>
        <p:spPr>
          <a:xfrm>
            <a:off x="913775" y="222612"/>
            <a:ext cx="10364451" cy="896774"/>
          </a:xfrm>
          <a:gradFill>
            <a:gsLst>
              <a:gs pos="0">
                <a:schemeClr val="bg1">
                  <a:tint val="90000"/>
                  <a:lumMod val="110000"/>
                </a:schemeClr>
              </a:gs>
              <a:gs pos="100000">
                <a:schemeClr val="bg1">
                  <a:shade val="64000"/>
                  <a:lumMod val="88000"/>
                </a:schemeClr>
              </a:gs>
            </a:gsLst>
            <a:lin ang="5400000" scaled="0"/>
          </a:gradFill>
        </p:spPr>
        <p:txBody>
          <a:bodyPr>
            <a:normAutofit/>
          </a:bodyPr>
          <a:lstStyle/>
          <a:p>
            <a:r>
              <a:rPr 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LUCKNOW ADMINISTRATION - </a:t>
            </a:r>
            <a:r>
              <a:rPr lang="en-US" dirty="0"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Comissioner</a:t>
            </a:r>
            <a:endParaRPr 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endParaRPr>
          </a:p>
        </p:txBody>
      </p:sp>
    </p:spTree>
    <p:extLst>
      <p:ext uri="{BB962C8B-B14F-4D97-AF65-F5344CB8AC3E}">
        <p14:creationId xmlns:p14="http://schemas.microsoft.com/office/powerpoint/2010/main" val="159795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3775" y="1601707"/>
            <a:ext cx="10934236" cy="261610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DISTRICT MAGISTRATE :</a:t>
            </a:r>
          </a:p>
          <a:p>
            <a:pPr marL="2114550" lvl="4" indent="-285750">
              <a:buFont typeface="Wingdings" panose="05000000000000000000" pitchFamily="2" charset="2"/>
              <a:buChar char="v"/>
            </a:pPr>
            <a:r>
              <a:rPr lang="en-US" sz="1600" b="1" dirty="0">
                <a:latin typeface="Adobe Myungjo Std M" panose="02020600000000000000" pitchFamily="18" charset="-128"/>
                <a:ea typeface="Adobe Myungjo Std M" panose="02020600000000000000" pitchFamily="18" charset="-128"/>
              </a:rPr>
              <a:t>Lucknow district administration is headed by the District Magistrate of Lucknow, who is an IAS officer.</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Overall looks after 5 Tehsils in the District each headed by an SDM</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DM is supported by 1 CDO, 8 ADM, 1 Chief Magistrate and 7 ACM</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In charge of property records and revenue collection for Central Govt.</a:t>
            </a:r>
          </a:p>
          <a:p>
            <a:pPr marL="2571750" lvl="5" indent="-285750">
              <a:buFont typeface="Wingdings" panose="05000000000000000000" pitchFamily="2" charset="2"/>
              <a:buChar char="Ø"/>
            </a:pPr>
            <a:r>
              <a:rPr lang="en-US" sz="1600" b="1" dirty="0">
                <a:latin typeface="Adobe Myungjo Std M" panose="02020600000000000000" pitchFamily="18" charset="-128"/>
                <a:ea typeface="Adobe Myungjo Std M" panose="02020600000000000000" pitchFamily="18" charset="-128"/>
              </a:rPr>
              <a:t>Oversees the elections held in the district.</a:t>
            </a:r>
          </a:p>
          <a:p>
            <a:pPr lvl="5"/>
            <a:endParaRPr lang="en-US" sz="1600" b="1" dirty="0">
              <a:latin typeface="Adobe Myungjo Std M" panose="02020600000000000000" pitchFamily="18" charset="-128"/>
              <a:ea typeface="Adobe Myungjo Std M" panose="02020600000000000000" pitchFamily="18" charset="-128"/>
            </a:endParaRPr>
          </a:p>
          <a:p>
            <a:pPr marL="2114550" lvl="4" indent="-285750">
              <a:buFont typeface="Wingdings" panose="05000000000000000000" pitchFamily="2" charset="2"/>
              <a:buChar char="v"/>
            </a:pPr>
            <a:r>
              <a:rPr lang="en-US" sz="1600" b="1" dirty="0">
                <a:latin typeface="Adobe Myungjo Std M" panose="02020600000000000000" pitchFamily="18" charset="-128"/>
                <a:ea typeface="Adobe Myungjo Std M" panose="02020600000000000000" pitchFamily="18" charset="-128"/>
              </a:rPr>
              <a:t>Current DM is Abhishek Prakash</a:t>
            </a:r>
            <a:endParaRPr lang="en-US" b="1" dirty="0">
              <a:latin typeface="Adobe Myungjo Std M" panose="02020600000000000000" pitchFamily="18" charset="-128"/>
              <a:ea typeface="Adobe Myungjo Std M" panose="02020600000000000000" pitchFamily="18" charset="-128"/>
            </a:endParaRPr>
          </a:p>
          <a:p>
            <a:pPr marL="2114550" lvl="4" indent="-285750">
              <a:buFont typeface="Wingdings" panose="05000000000000000000" pitchFamily="2" charset="2"/>
              <a:buChar char="v"/>
            </a:pPr>
            <a:endParaRPr lang="en-US"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913775" y="4970552"/>
            <a:ext cx="2638425" cy="1724025"/>
          </a:xfrm>
          <a:prstGeom prst="rect">
            <a:avLst/>
          </a:prstGeom>
        </p:spPr>
      </p:pic>
      <p:pic>
        <p:nvPicPr>
          <p:cNvPr id="5" name="Picture 4"/>
          <p:cNvPicPr>
            <a:picLocks noChangeAspect="1"/>
          </p:cNvPicPr>
          <p:nvPr/>
        </p:nvPicPr>
        <p:blipFill>
          <a:blip r:embed="rId3"/>
          <a:stretch>
            <a:fillRect/>
          </a:stretch>
        </p:blipFill>
        <p:spPr>
          <a:xfrm>
            <a:off x="3970020" y="4970551"/>
            <a:ext cx="4251960" cy="1724025"/>
          </a:xfrm>
          <a:prstGeom prst="rect">
            <a:avLst/>
          </a:prstGeom>
        </p:spPr>
      </p:pic>
      <p:pic>
        <p:nvPicPr>
          <p:cNvPr id="6" name="Picture 5"/>
          <p:cNvPicPr>
            <a:picLocks noChangeAspect="1"/>
          </p:cNvPicPr>
          <p:nvPr/>
        </p:nvPicPr>
        <p:blipFill>
          <a:blip r:embed="rId4"/>
          <a:stretch>
            <a:fillRect/>
          </a:stretch>
        </p:blipFill>
        <p:spPr>
          <a:xfrm>
            <a:off x="9695361" y="4217808"/>
            <a:ext cx="2152650" cy="2476768"/>
          </a:xfrm>
          <a:prstGeom prst="rect">
            <a:avLst/>
          </a:prstGeom>
        </p:spPr>
      </p:pic>
      <p:sp>
        <p:nvSpPr>
          <p:cNvPr id="7" name="Title 1"/>
          <p:cNvSpPr>
            <a:spLocks noGrp="1"/>
          </p:cNvSpPr>
          <p:nvPr>
            <p:ph type="title"/>
          </p:nvPr>
        </p:nvSpPr>
        <p:spPr>
          <a:xfrm>
            <a:off x="913775" y="222612"/>
            <a:ext cx="10364451" cy="896774"/>
          </a:xfrm>
          <a:gradFill>
            <a:gsLst>
              <a:gs pos="0">
                <a:schemeClr val="bg1">
                  <a:tint val="90000"/>
                  <a:lumMod val="110000"/>
                </a:schemeClr>
              </a:gs>
              <a:gs pos="100000">
                <a:schemeClr val="bg1">
                  <a:shade val="64000"/>
                  <a:lumMod val="88000"/>
                </a:schemeClr>
              </a:gs>
            </a:gsLst>
            <a:lin ang="5400000" scaled="0"/>
          </a:gradFill>
        </p:spPr>
        <p:txBody>
          <a:bodyPr>
            <a:normAutofit/>
          </a:bodyPr>
          <a:lstStyle/>
          <a:p>
            <a:r>
              <a:rPr 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LUCKNOW ADMINISTRATION – District Magistrate</a:t>
            </a:r>
          </a:p>
        </p:txBody>
      </p:sp>
    </p:spTree>
    <p:extLst>
      <p:ext uri="{BB962C8B-B14F-4D97-AF65-F5344CB8AC3E}">
        <p14:creationId xmlns:p14="http://schemas.microsoft.com/office/powerpoint/2010/main" val="2412820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78883"/>
            <a:ext cx="10364451" cy="896774"/>
          </a:xfrm>
          <a:gradFill>
            <a:gsLst>
              <a:gs pos="0">
                <a:schemeClr val="bg1">
                  <a:tint val="90000"/>
                  <a:lumMod val="110000"/>
                </a:schemeClr>
              </a:gs>
              <a:gs pos="100000">
                <a:schemeClr val="bg1">
                  <a:shade val="64000"/>
                  <a:lumMod val="88000"/>
                </a:schemeClr>
              </a:gs>
            </a:gsLst>
            <a:lin ang="5400000" scaled="0"/>
          </a:gradFill>
        </p:spPr>
        <p:txBody>
          <a:bodyPr>
            <a:normAutofit/>
          </a:bodyPr>
          <a:lstStyle/>
          <a:p>
            <a:r>
              <a:rPr 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lumMod val="95000"/>
                    <a:lumOff val="5000"/>
                  </a:schemeClr>
                </a:solidFill>
                <a:effectLst>
                  <a:innerShdw blurRad="63500" dist="50800" dir="18900000">
                    <a:prstClr val="black">
                      <a:alpha val="50000"/>
                    </a:prstClr>
                  </a:innerShdw>
                </a:effectLst>
              </a:rPr>
              <a:t>CHENNAI DISTRICT</a:t>
            </a:r>
          </a:p>
        </p:txBody>
      </p:sp>
      <p:sp>
        <p:nvSpPr>
          <p:cNvPr id="3" name="TextBox 2"/>
          <p:cNvSpPr txBox="1"/>
          <p:nvPr/>
        </p:nvSpPr>
        <p:spPr>
          <a:xfrm>
            <a:off x="913775" y="1410789"/>
            <a:ext cx="10364451"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ABOUT CHENNAI DISTRICT</a:t>
            </a:r>
          </a:p>
          <a:p>
            <a:pPr algn="just"/>
            <a:r>
              <a:rPr lang="en-US" dirty="0"/>
              <a:t>Chennai district, formerly known as Madras district,[a] is one of the 38 districts in the state of Tamil Nadu, India. It is the smallest and the most densely populated district in the state. The district is coterminous with the city of Chennai, which is administered by the Greater Chennai Corporation. It is surrounded by </a:t>
            </a:r>
            <a:r>
              <a:rPr lang="en-US" dirty="0" err="1"/>
              <a:t>Tiruvallur</a:t>
            </a:r>
            <a:r>
              <a:rPr lang="en-US" dirty="0"/>
              <a:t> district in the north and the west, Kanchipuram district in the south-west, </a:t>
            </a:r>
            <a:r>
              <a:rPr lang="en-US" dirty="0" err="1"/>
              <a:t>Chenglpattu</a:t>
            </a:r>
            <a:r>
              <a:rPr lang="en-US" dirty="0"/>
              <a:t> district in the south, and the Bay of Bengal in the east.</a:t>
            </a:r>
          </a:p>
        </p:txBody>
      </p:sp>
      <p:sp>
        <p:nvSpPr>
          <p:cNvPr id="5" name="TextBox 4"/>
          <p:cNvSpPr txBox="1"/>
          <p:nvPr/>
        </p:nvSpPr>
        <p:spPr>
          <a:xfrm>
            <a:off x="6622869" y="3165115"/>
            <a:ext cx="4655357" cy="2308324"/>
          </a:xfrm>
          <a:prstGeom prst="rect">
            <a:avLst/>
          </a:prstGeom>
          <a:noFill/>
        </p:spPr>
        <p:txBody>
          <a:bodyPr wrap="square" rtlCol="0">
            <a:spAutoFit/>
          </a:bodyPr>
          <a:lstStyle/>
          <a:p>
            <a:r>
              <a:rPr lang="en-US" b="1" dirty="0"/>
              <a:t>AT A GLANCE</a:t>
            </a:r>
          </a:p>
          <a:p>
            <a:r>
              <a:rPr lang="en-US" dirty="0"/>
              <a:t>Area             : 426 sq.km</a:t>
            </a:r>
          </a:p>
          <a:p>
            <a:r>
              <a:rPr lang="en-US" dirty="0"/>
              <a:t>Language      : Tamil, English, Hindi</a:t>
            </a:r>
          </a:p>
          <a:p>
            <a:r>
              <a:rPr lang="en-US" dirty="0"/>
              <a:t>Villages         : 122</a:t>
            </a:r>
          </a:p>
          <a:p>
            <a:r>
              <a:rPr lang="en-US" dirty="0"/>
              <a:t>Population      : 46,46,732</a:t>
            </a:r>
          </a:p>
          <a:p>
            <a:r>
              <a:rPr lang="en-US" dirty="0"/>
              <a:t>Male              : 23,35,834</a:t>
            </a:r>
          </a:p>
          <a:p>
            <a:r>
              <a:rPr lang="en-US" dirty="0"/>
              <a:t>Female           : 23,10,888</a:t>
            </a:r>
          </a:p>
          <a:p>
            <a:r>
              <a:rPr lang="en-US" dirty="0"/>
              <a:t>Police Stations : 104</a:t>
            </a:r>
          </a:p>
        </p:txBody>
      </p:sp>
      <p:pic>
        <p:nvPicPr>
          <p:cNvPr id="6" name="Picture 5"/>
          <p:cNvPicPr>
            <a:picLocks noChangeAspect="1"/>
          </p:cNvPicPr>
          <p:nvPr/>
        </p:nvPicPr>
        <p:blipFill>
          <a:blip r:embed="rId2"/>
          <a:stretch>
            <a:fillRect/>
          </a:stretch>
        </p:blipFill>
        <p:spPr>
          <a:xfrm>
            <a:off x="913775" y="3165115"/>
            <a:ext cx="3193991" cy="3618583"/>
          </a:xfrm>
          <a:prstGeom prst="rect">
            <a:avLst/>
          </a:prstGeom>
        </p:spPr>
      </p:pic>
    </p:spTree>
    <p:extLst>
      <p:ext uri="{BB962C8B-B14F-4D97-AF65-F5344CB8AC3E}">
        <p14:creationId xmlns:p14="http://schemas.microsoft.com/office/powerpoint/2010/main" val="353795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3775" y="618518"/>
            <a:ext cx="10364451" cy="563738"/>
          </a:xfrm>
        </p:spPr>
        <p:txBody>
          <a:bodyPr>
            <a:normAutofit/>
          </a:bodyPr>
          <a:lstStyle/>
          <a:p>
            <a:r>
              <a:rPr lang="en-US" sz="2400" dirty="0">
                <a:latin typeface="Algerian" pitchFamily="82" charset="0"/>
              </a:rPr>
              <a:t>ADMINISTRATION OF CHENNAI</a:t>
            </a:r>
            <a:endParaRPr lang="en-IN" sz="2400" dirty="0">
              <a:latin typeface="Algerian" pitchFamily="82" charset="0"/>
            </a:endParaRPr>
          </a:p>
        </p:txBody>
      </p:sp>
      <p:sp>
        <p:nvSpPr>
          <p:cNvPr id="4" name="Content Placeholder 3"/>
          <p:cNvSpPr>
            <a:spLocks noGrp="1"/>
          </p:cNvSpPr>
          <p:nvPr>
            <p:ph sz="quarter" idx="13"/>
          </p:nvPr>
        </p:nvSpPr>
        <p:spPr>
          <a:xfrm>
            <a:off x="913774" y="1302328"/>
            <a:ext cx="10363826" cy="4987636"/>
          </a:xfrm>
        </p:spPr>
        <p:txBody>
          <a:bodyPr>
            <a:normAutofit/>
          </a:bodyPr>
          <a:lstStyle/>
          <a:p>
            <a:r>
              <a:rPr lang="en-US" dirty="0"/>
              <a:t>The Ripon Building, commissioned in 1913, houses the Chennai Corporation.</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US" dirty="0"/>
              <a:t> Chennai city is governed by the Chennai Corporation (formerly ―Corporation of Madras‖), which was established in 1688. It is the oldest municipal corporation in India and the second oldest corporation in the world.</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327" y="1911927"/>
            <a:ext cx="8017164" cy="253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07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75" y="618518"/>
            <a:ext cx="10364451" cy="64974"/>
          </a:xfrm>
        </p:spPr>
        <p:txBody>
          <a:bodyPr>
            <a:normAutofit fontScale="90000"/>
          </a:bodyPr>
          <a:lstStyle/>
          <a:p>
            <a:r>
              <a:rPr lang="en-IN" dirty="0"/>
              <a:t>   </a:t>
            </a:r>
          </a:p>
        </p:txBody>
      </p:sp>
      <p:sp>
        <p:nvSpPr>
          <p:cNvPr id="6" name="Content Placeholder 5"/>
          <p:cNvSpPr>
            <a:spLocks noGrp="1"/>
          </p:cNvSpPr>
          <p:nvPr>
            <p:ph sz="quarter" idx="13"/>
          </p:nvPr>
        </p:nvSpPr>
        <p:spPr>
          <a:xfrm>
            <a:off x="913774" y="360218"/>
            <a:ext cx="10363826" cy="5430981"/>
          </a:xfrm>
        </p:spPr>
        <p:txBody>
          <a:bodyPr>
            <a:normAutofit/>
          </a:bodyPr>
          <a:lstStyle/>
          <a:p>
            <a:r>
              <a:rPr lang="en-US" sz="1800" dirty="0"/>
              <a:t>In 2011, the jurisdiction of the Chennai Corporation was expanded from 174 km2 (67 </a:t>
            </a:r>
            <a:r>
              <a:rPr lang="en-US" sz="1800" dirty="0" err="1"/>
              <a:t>sq</a:t>
            </a:r>
            <a:r>
              <a:rPr lang="en-US" sz="1800" dirty="0"/>
              <a:t> mi) to an area of 426 km2 (164 </a:t>
            </a:r>
            <a:r>
              <a:rPr lang="en-US" sz="1800" dirty="0" err="1"/>
              <a:t>sq</a:t>
            </a:r>
            <a:r>
              <a:rPr lang="en-US" sz="1800" dirty="0"/>
              <a:t> mi), dividing into three regions — North, South and Central, which covers 200 wards. The corporation is headed by an Indian Administrative Service officer. The Mayor and </a:t>
            </a:r>
            <a:r>
              <a:rPr lang="en-US" sz="1800" dirty="0" err="1"/>
              <a:t>councillors</a:t>
            </a:r>
            <a:r>
              <a:rPr lang="en-US" sz="1800" dirty="0"/>
              <a:t> of the city are elected through a popular vote by the residents. While the city limit was expanded to 426 km2 in 2011, the revised population is yet to be officially announced.</a:t>
            </a:r>
          </a:p>
          <a:p>
            <a:r>
              <a:rPr lang="en-US" sz="1800" dirty="0"/>
              <a:t>Chennai has three parliamentary constituencies—Chennai North, Chennai Central and Chennai South—and elects 14 Members of the Legislative Assembly (MLAs) to the state legislature</a:t>
            </a:r>
            <a:r>
              <a:rPr lang="en-US" sz="1800" dirty="0">
                <a:latin typeface="Consolas" pitchFamily="49" charset="0"/>
              </a:rPr>
              <a:t>.</a:t>
            </a:r>
          </a:p>
          <a:p>
            <a:pPr marL="0" indent="0">
              <a:buNone/>
            </a:pPr>
            <a:r>
              <a:rPr lang="en-US" sz="1800" dirty="0">
                <a:latin typeface="Consolas" pitchFamily="49" charset="0"/>
              </a:rPr>
              <a:t> </a:t>
            </a:r>
            <a:endParaRPr lang="en-IN" sz="1800" dirty="0">
              <a:latin typeface="Consolas"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818" y="4049134"/>
            <a:ext cx="5080000" cy="231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516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447" y="322952"/>
            <a:ext cx="10364451" cy="637629"/>
          </a:xfrm>
        </p:spPr>
        <p:txBody>
          <a:bodyPr>
            <a:normAutofit fontScale="90000"/>
          </a:bodyPr>
          <a:lstStyle/>
          <a:p>
            <a:pPr fontAlgn="base"/>
            <a:r>
              <a:rPr lang="en-IN" sz="2800" b="1" dirty="0">
                <a:latin typeface="Algerian" pitchFamily="82" charset="0"/>
              </a:rPr>
              <a:t>District Administration - District </a:t>
            </a:r>
            <a:r>
              <a:rPr lang="en-IN" sz="2800" b="1" dirty="0" err="1">
                <a:latin typeface="Algerian" pitchFamily="82" charset="0"/>
              </a:rPr>
              <a:t>Collectorate</a:t>
            </a:r>
            <a:br>
              <a:rPr lang="en-IN" b="1" dirty="0"/>
            </a:br>
            <a:endParaRPr lang="en-IN" dirty="0"/>
          </a:p>
        </p:txBody>
      </p:sp>
      <p:sp>
        <p:nvSpPr>
          <p:cNvPr id="3" name="Content Placeholder 2"/>
          <p:cNvSpPr>
            <a:spLocks noGrp="1"/>
          </p:cNvSpPr>
          <p:nvPr>
            <p:ph sz="quarter" idx="13"/>
          </p:nvPr>
        </p:nvSpPr>
        <p:spPr>
          <a:xfrm>
            <a:off x="913774" y="951346"/>
            <a:ext cx="10363826" cy="4839854"/>
          </a:xfrm>
        </p:spPr>
        <p:txBody>
          <a:bodyPr/>
          <a:lstStyle/>
          <a:p>
            <a:pPr fontAlgn="base"/>
            <a:r>
              <a:rPr lang="en-US" dirty="0"/>
              <a:t>The </a:t>
            </a:r>
            <a:r>
              <a:rPr lang="en-US" dirty="0" err="1"/>
              <a:t>Collectorate</a:t>
            </a:r>
            <a:r>
              <a:rPr lang="en-US" dirty="0"/>
              <a:t> play a pivotal role in the District administration. Collector in the Cadre of I.A.S heads the District. </a:t>
            </a:r>
            <a:r>
              <a:rPr lang="en-US" dirty="0" err="1"/>
              <a:t>He/She</a:t>
            </a:r>
            <a:r>
              <a:rPr lang="en-US" dirty="0"/>
              <a:t> acts as the District Magistrate for maintaining Law and Order in his/her jurisdiction. </a:t>
            </a:r>
            <a:r>
              <a:rPr lang="en-US" dirty="0" err="1"/>
              <a:t>He/She</a:t>
            </a:r>
            <a:r>
              <a:rPr lang="en-US" dirty="0"/>
              <a:t> deals mainly with Social Security Schemes, Land Matters and arms licensing </a:t>
            </a:r>
            <a:r>
              <a:rPr lang="en-US" dirty="0" err="1"/>
              <a:t>etc.The</a:t>
            </a:r>
            <a:r>
              <a:rPr lang="en-US" dirty="0"/>
              <a:t> Additional Collector/ District Revenue Officer runs the Revenue administration under various enactments in the District. </a:t>
            </a:r>
            <a:r>
              <a:rPr lang="en-US" dirty="0" err="1"/>
              <a:t>He/She</a:t>
            </a:r>
            <a:r>
              <a:rPr lang="en-US" dirty="0"/>
              <a:t> is also designated as Additional District Magistrate. He mainly deals with civil supplies, land matters, mines and minerals, village officers etc.</a:t>
            </a:r>
          </a:p>
          <a:p>
            <a:pPr fontAlgn="base"/>
            <a:r>
              <a:rPr lang="en-US" dirty="0"/>
              <a:t>The District Revenue Officer (DRO) and Deputy Collectors assists the Collector in discharging their duties. The District Revenue Officer looks after all the branches of the </a:t>
            </a:r>
            <a:r>
              <a:rPr lang="en-US" dirty="0" err="1"/>
              <a:t>Collectorate</a:t>
            </a:r>
            <a:r>
              <a:rPr lang="en-US" dirty="0"/>
              <a:t>. The DRO deals mainly with general administration and is vested with supervision of day-to-day functions of the </a:t>
            </a:r>
            <a:r>
              <a:rPr lang="en-US" dirty="0" err="1"/>
              <a:t>Collectorate</a:t>
            </a:r>
            <a:r>
              <a:rPr lang="en-US" dirty="0"/>
              <a:t>.</a:t>
            </a:r>
          </a:p>
          <a:p>
            <a:pPr marL="0" indent="0" fontAlgn="base">
              <a:buNone/>
            </a:pPr>
            <a:endParaRPr lang="en-IN" b="1" dirty="0"/>
          </a:p>
        </p:txBody>
      </p:sp>
    </p:spTree>
    <p:extLst>
      <p:ext uri="{BB962C8B-B14F-4D97-AF65-F5344CB8AC3E}">
        <p14:creationId xmlns:p14="http://schemas.microsoft.com/office/powerpoint/2010/main" val="400916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913775" y="508000"/>
            <a:ext cx="10364451" cy="110517"/>
          </a:xfrm>
        </p:spPr>
        <p:txBody>
          <a:bodyPr>
            <a:normAutofit fontScale="90000"/>
          </a:bodyPr>
          <a:lstStyle/>
          <a:p>
            <a:r>
              <a:rPr lang="en-IN" dirty="0"/>
              <a:t> </a:t>
            </a:r>
          </a:p>
        </p:txBody>
      </p:sp>
      <p:sp>
        <p:nvSpPr>
          <p:cNvPr id="3" name="Content Placeholder 2"/>
          <p:cNvSpPr>
            <a:spLocks noGrp="1"/>
          </p:cNvSpPr>
          <p:nvPr>
            <p:ph sz="quarter" idx="13"/>
          </p:nvPr>
        </p:nvSpPr>
        <p:spPr>
          <a:xfrm>
            <a:off x="913774" y="452582"/>
            <a:ext cx="10363826" cy="5338617"/>
          </a:xfrm>
        </p:spPr>
        <p:txBody>
          <a:bodyPr>
            <a:normAutofit fontScale="85000" lnSpcReduction="10000"/>
          </a:bodyPr>
          <a:lstStyle/>
          <a:p>
            <a:pPr marL="0" indent="0" fontAlgn="base">
              <a:buNone/>
            </a:pPr>
            <a:r>
              <a:rPr lang="en-IN" b="1" u="sng" dirty="0">
                <a:effectLst>
                  <a:outerShdw blurRad="38100" dist="38100" dir="2700000" algn="tl">
                    <a:srgbClr val="000000">
                      <a:alpha val="43137"/>
                    </a:srgbClr>
                  </a:outerShdw>
                </a:effectLst>
              </a:rPr>
              <a:t>Parliament Constituencies (3)</a:t>
            </a:r>
          </a:p>
          <a:p>
            <a:pPr fontAlgn="base"/>
            <a:r>
              <a:rPr lang="en-IN" dirty="0"/>
              <a:t>Chennai – Central</a:t>
            </a:r>
          </a:p>
          <a:p>
            <a:pPr fontAlgn="base"/>
            <a:r>
              <a:rPr lang="en-IN" dirty="0"/>
              <a:t>Chennai – North</a:t>
            </a:r>
          </a:p>
          <a:p>
            <a:pPr fontAlgn="base"/>
            <a:r>
              <a:rPr lang="en-IN" dirty="0"/>
              <a:t>Chennai – South</a:t>
            </a:r>
          </a:p>
          <a:p>
            <a:pPr marL="0" indent="0" fontAlgn="base">
              <a:buNone/>
            </a:pPr>
            <a:r>
              <a:rPr lang="en-IN" b="1" u="sng" dirty="0">
                <a:effectLst>
                  <a:outerShdw blurRad="38100" dist="38100" dir="2700000" algn="tl">
                    <a:srgbClr val="000000">
                      <a:alpha val="43137"/>
                    </a:srgbClr>
                  </a:outerShdw>
                </a:effectLst>
              </a:rPr>
              <a:t>Assembly Constituencies (16)</a:t>
            </a:r>
          </a:p>
          <a:p>
            <a:pPr marL="0" indent="0" fontAlgn="base">
              <a:buNone/>
            </a:pPr>
            <a:r>
              <a:rPr lang="en-IN" dirty="0"/>
              <a:t>1. </a:t>
            </a:r>
            <a:r>
              <a:rPr lang="en-IN" dirty="0" err="1"/>
              <a:t>Dr.</a:t>
            </a:r>
            <a:r>
              <a:rPr lang="en-IN" dirty="0"/>
              <a:t> </a:t>
            </a:r>
            <a:r>
              <a:rPr lang="en-IN" dirty="0" err="1"/>
              <a:t>Radhakrishnan</a:t>
            </a:r>
            <a:r>
              <a:rPr lang="en-IN" dirty="0"/>
              <a:t> Nagar      9.  </a:t>
            </a:r>
            <a:r>
              <a:rPr lang="en-IN" dirty="0" err="1"/>
              <a:t>Chepauk-Thiruvallikeni</a:t>
            </a:r>
            <a:r>
              <a:rPr lang="en-IN" dirty="0"/>
              <a:t> </a:t>
            </a:r>
          </a:p>
          <a:p>
            <a:pPr marL="0" indent="0" fontAlgn="base">
              <a:buNone/>
            </a:pPr>
            <a:r>
              <a:rPr lang="en-IN" dirty="0"/>
              <a:t>2. </a:t>
            </a:r>
            <a:r>
              <a:rPr lang="en-IN" dirty="0" err="1"/>
              <a:t>Perambur</a:t>
            </a:r>
            <a:r>
              <a:rPr lang="en-IN" dirty="0"/>
              <a:t>                                 10. Thousand Lights</a:t>
            </a:r>
          </a:p>
          <a:p>
            <a:pPr marL="0" indent="0" fontAlgn="base">
              <a:buNone/>
            </a:pPr>
            <a:r>
              <a:rPr lang="en-IN" dirty="0"/>
              <a:t>3. </a:t>
            </a:r>
            <a:r>
              <a:rPr lang="en-IN" dirty="0" err="1"/>
              <a:t>Kolathur</a:t>
            </a:r>
            <a:r>
              <a:rPr lang="en-IN" dirty="0"/>
              <a:t>                                 11. Anna Nagar</a:t>
            </a:r>
          </a:p>
          <a:p>
            <a:pPr marL="0" indent="0" fontAlgn="base">
              <a:buNone/>
            </a:pPr>
            <a:r>
              <a:rPr lang="en-IN" dirty="0"/>
              <a:t>4. </a:t>
            </a:r>
            <a:r>
              <a:rPr lang="en-IN" dirty="0" err="1"/>
              <a:t>Villivakkam</a:t>
            </a:r>
            <a:r>
              <a:rPr lang="en-IN" dirty="0"/>
              <a:t>                             12. </a:t>
            </a:r>
            <a:r>
              <a:rPr lang="en-IN" dirty="0" err="1"/>
              <a:t>Virugampakkam</a:t>
            </a:r>
            <a:endParaRPr lang="en-IN" dirty="0"/>
          </a:p>
          <a:p>
            <a:pPr marL="0" indent="0" fontAlgn="base">
              <a:buNone/>
            </a:pPr>
            <a:r>
              <a:rPr lang="en-IN" dirty="0"/>
              <a:t>5. </a:t>
            </a:r>
            <a:r>
              <a:rPr lang="en-IN" dirty="0" err="1"/>
              <a:t>Thiru.Vi.Ka.Nagar</a:t>
            </a:r>
            <a:r>
              <a:rPr lang="en-IN" dirty="0"/>
              <a:t>                    13. </a:t>
            </a:r>
            <a:r>
              <a:rPr lang="en-IN" dirty="0" err="1"/>
              <a:t>Saidapet</a:t>
            </a:r>
            <a:endParaRPr lang="en-IN" dirty="0"/>
          </a:p>
          <a:p>
            <a:pPr marL="0" indent="0" fontAlgn="base">
              <a:buNone/>
            </a:pPr>
            <a:r>
              <a:rPr lang="en-IN" dirty="0"/>
              <a:t>6. </a:t>
            </a:r>
            <a:r>
              <a:rPr lang="en-IN" dirty="0" err="1"/>
              <a:t>Egmore</a:t>
            </a:r>
            <a:r>
              <a:rPr lang="en-IN" dirty="0"/>
              <a:t> (SC)                             14. </a:t>
            </a:r>
            <a:r>
              <a:rPr lang="en-IN" dirty="0" err="1"/>
              <a:t>Thiyagarayanagar</a:t>
            </a:r>
            <a:endParaRPr lang="en-IN" dirty="0"/>
          </a:p>
          <a:p>
            <a:pPr marL="0" indent="0" fontAlgn="base">
              <a:buNone/>
            </a:pPr>
            <a:r>
              <a:rPr lang="en-IN" dirty="0"/>
              <a:t>7. </a:t>
            </a:r>
            <a:r>
              <a:rPr lang="en-IN" dirty="0" err="1"/>
              <a:t>Royapuram</a:t>
            </a:r>
            <a:r>
              <a:rPr lang="en-IN" dirty="0"/>
              <a:t>                              15. </a:t>
            </a:r>
            <a:r>
              <a:rPr lang="en-IN" dirty="0" err="1"/>
              <a:t>Mylapore</a:t>
            </a:r>
            <a:endParaRPr lang="en-IN" dirty="0"/>
          </a:p>
          <a:p>
            <a:pPr marL="0" indent="0" fontAlgn="base">
              <a:buNone/>
            </a:pPr>
            <a:r>
              <a:rPr lang="en-IN" dirty="0"/>
              <a:t>8. Harbour                                   16. </a:t>
            </a:r>
            <a:r>
              <a:rPr lang="en-IN" dirty="0" err="1"/>
              <a:t>Velachery</a:t>
            </a:r>
            <a:endParaRPr lang="en-IN" dirty="0"/>
          </a:p>
          <a:p>
            <a:pPr marL="0" indent="0">
              <a:buNone/>
            </a:pPr>
            <a:endParaRPr lang="en-IN" dirty="0"/>
          </a:p>
        </p:txBody>
      </p:sp>
    </p:spTree>
    <p:extLst>
      <p:ext uri="{BB962C8B-B14F-4D97-AF65-F5344CB8AC3E}">
        <p14:creationId xmlns:p14="http://schemas.microsoft.com/office/powerpoint/2010/main" val="281167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11" y="341426"/>
            <a:ext cx="10364451" cy="1302647"/>
          </a:xfrm>
        </p:spPr>
        <p:txBody>
          <a:bodyPr/>
          <a:lstStyle/>
          <a:p>
            <a:r>
              <a:rPr lang="en-IN" sz="4000" b="1" i="1" u="sng" dirty="0">
                <a:latin typeface="Algerian" pitchFamily="82" charset="0"/>
              </a:rPr>
              <a:t>CONTENT</a:t>
            </a:r>
          </a:p>
        </p:txBody>
      </p:sp>
      <p:sp>
        <p:nvSpPr>
          <p:cNvPr id="3" name="Content Placeholder 2"/>
          <p:cNvSpPr>
            <a:spLocks noGrp="1"/>
          </p:cNvSpPr>
          <p:nvPr>
            <p:ph sz="quarter" idx="13"/>
          </p:nvPr>
        </p:nvSpPr>
        <p:spPr>
          <a:xfrm>
            <a:off x="913774" y="1634836"/>
            <a:ext cx="10363826" cy="4156363"/>
          </a:xfrm>
        </p:spPr>
        <p:txBody>
          <a:bodyPr/>
          <a:lstStyle/>
          <a:p>
            <a:r>
              <a:rPr lang="en-IN" b="1" dirty="0">
                <a:effectLst>
                  <a:outerShdw blurRad="38100" dist="38100" dir="2700000" algn="tl">
                    <a:srgbClr val="000000">
                      <a:alpha val="43137"/>
                    </a:srgbClr>
                  </a:outerShdw>
                </a:effectLst>
                <a:latin typeface="Merriweather"/>
              </a:rPr>
              <a:t>What is District Administration?</a:t>
            </a:r>
          </a:p>
          <a:p>
            <a:r>
              <a:rPr lang="en-US" b="1" dirty="0">
                <a:effectLst>
                  <a:outerShdw blurRad="38100" dist="38100" dir="2700000" algn="tl">
                    <a:srgbClr val="000000">
                      <a:alpha val="43137"/>
                    </a:srgbClr>
                  </a:outerShdw>
                </a:effectLst>
                <a:latin typeface="Merriweather"/>
              </a:rPr>
              <a:t>FUNCTIONS OF DISTRICT ADMINISTRATION</a:t>
            </a:r>
            <a:endParaRPr lang="en-IN" b="1" dirty="0">
              <a:effectLst>
                <a:outerShdw blurRad="38100" dist="38100" dir="2700000" algn="tl">
                  <a:srgbClr val="000000">
                    <a:alpha val="43137"/>
                  </a:srgbClr>
                </a:outerShdw>
              </a:effectLst>
              <a:latin typeface="Merriweather"/>
            </a:endParaRPr>
          </a:p>
          <a:p>
            <a:r>
              <a:rPr lang="en-IN" b="1" dirty="0">
                <a:effectLst>
                  <a:outerShdw blurRad="38100" dist="38100" dir="2700000" algn="tl">
                    <a:srgbClr val="000000">
                      <a:alpha val="43137"/>
                    </a:srgbClr>
                  </a:outerShdw>
                </a:effectLst>
                <a:latin typeface="Merriweather"/>
              </a:rPr>
              <a:t>Deputy Commissioner </a:t>
            </a:r>
          </a:p>
          <a:p>
            <a:r>
              <a:rPr lang="en-IN" b="1" dirty="0">
                <a:effectLst>
                  <a:outerShdw blurRad="38100" dist="38100" dir="2700000" algn="tl">
                    <a:srgbClr val="000000">
                      <a:alpha val="43137"/>
                    </a:srgbClr>
                  </a:outerShdw>
                </a:effectLst>
                <a:latin typeface="Merriweather"/>
              </a:rPr>
              <a:t>District Administration – LUCKNOW</a:t>
            </a:r>
          </a:p>
          <a:p>
            <a:r>
              <a:rPr lang="en-IN" b="1" dirty="0">
                <a:effectLst>
                  <a:outerShdw blurRad="38100" dist="38100" dir="2700000" algn="tl">
                    <a:srgbClr val="000000">
                      <a:alpha val="43137"/>
                    </a:srgbClr>
                  </a:outerShdw>
                </a:effectLst>
                <a:latin typeface="Merriweather"/>
              </a:rPr>
              <a:t>District Administration – CHENNAI</a:t>
            </a:r>
          </a:p>
          <a:p>
            <a:r>
              <a:rPr lang="en-IN" b="1" dirty="0">
                <a:effectLst>
                  <a:outerShdw blurRad="38100" dist="38100" dir="2700000" algn="tl">
                    <a:srgbClr val="000000">
                      <a:alpha val="43137"/>
                    </a:srgbClr>
                  </a:outerShdw>
                </a:effectLst>
                <a:latin typeface="Merriweather"/>
              </a:rPr>
              <a:t>SUMMARY</a:t>
            </a:r>
          </a:p>
          <a:p>
            <a:endParaRPr lang="en-IN" dirty="0"/>
          </a:p>
        </p:txBody>
      </p:sp>
    </p:spTree>
    <p:extLst>
      <p:ext uri="{BB962C8B-B14F-4D97-AF65-F5344CB8AC3E}">
        <p14:creationId xmlns:p14="http://schemas.microsoft.com/office/powerpoint/2010/main" val="3789538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66574"/>
          </a:xfrm>
        </p:spPr>
        <p:txBody>
          <a:bodyPr>
            <a:normAutofit fontScale="90000"/>
          </a:bodyPr>
          <a:lstStyle/>
          <a:p>
            <a:r>
              <a:rPr lang="en-IN" dirty="0"/>
              <a:t> </a:t>
            </a:r>
          </a:p>
        </p:txBody>
      </p:sp>
      <p:pic>
        <p:nvPicPr>
          <p:cNvPr id="307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76581" y="753269"/>
            <a:ext cx="7610763" cy="511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067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pic>
        <p:nvPicPr>
          <p:cNvPr id="409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00727" y="350982"/>
            <a:ext cx="9919855" cy="584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49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09600"/>
            <a:ext cx="3935413" cy="2022475"/>
          </a:xfrm>
        </p:spPr>
        <p:txBody>
          <a:bodyPr/>
          <a:lstStyle/>
          <a:p>
            <a:r>
              <a:rPr lang="en-IN" dirty="0"/>
              <a: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70" y="589684"/>
            <a:ext cx="4924425"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99" y="589683"/>
            <a:ext cx="4441537" cy="573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240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D5516-DEFD-454B-9383-52E67DA337FA}"/>
              </a:ext>
            </a:extLst>
          </p:cNvPr>
          <p:cNvSpPr>
            <a:spLocks noGrp="1"/>
          </p:cNvSpPr>
          <p:nvPr>
            <p:ph type="title"/>
          </p:nvPr>
        </p:nvSpPr>
        <p:spPr/>
        <p:txBody>
          <a:bodyPr/>
          <a:lstStyle/>
          <a:p>
            <a:r>
              <a:rPr lang="en-US" dirty="0"/>
              <a:t>summary</a:t>
            </a:r>
            <a:endParaRPr lang="en-IN" dirty="0"/>
          </a:p>
        </p:txBody>
      </p:sp>
      <p:sp>
        <p:nvSpPr>
          <p:cNvPr id="4" name="Content Placeholder 3">
            <a:extLst>
              <a:ext uri="{FF2B5EF4-FFF2-40B4-BE49-F238E27FC236}">
                <a16:creationId xmlns:a16="http://schemas.microsoft.com/office/drawing/2014/main" id="{0EAA5FDE-A23A-4217-837C-CAA94F33A766}"/>
              </a:ext>
            </a:extLst>
          </p:cNvPr>
          <p:cNvSpPr>
            <a:spLocks noGrp="1"/>
          </p:cNvSpPr>
          <p:nvPr>
            <p:ph sz="quarter" idx="13"/>
          </p:nvPr>
        </p:nvSpPr>
        <p:spPr/>
        <p:txBody>
          <a:bodyPr>
            <a:normAutofit/>
          </a:bodyPr>
          <a:lstStyle/>
          <a:p>
            <a:r>
              <a:rPr lang="en-US" sz="1800" b="0" i="0" dirty="0">
                <a:effectLst/>
                <a:latin typeface="Roboto" panose="02000000000000000000" pitchFamily="2" charset="0"/>
              </a:rPr>
              <a:t>For administrative convenience India is divided into states and the states further divided into districts. The district administration is responsible for maintaining law and order in the district. The district administrator is collector or the district magistrate. There are other officers to assist the Collector in the task of district administration.</a:t>
            </a:r>
            <a:br>
              <a:rPr lang="en-US" sz="1800" dirty="0"/>
            </a:br>
            <a:br>
              <a:rPr lang="en-US" sz="1800" dirty="0"/>
            </a:br>
            <a:r>
              <a:rPr lang="en-US" sz="1800" b="0" i="0" dirty="0">
                <a:effectLst/>
                <a:latin typeface="Roboto" panose="02000000000000000000" pitchFamily="2" charset="0"/>
              </a:rPr>
              <a:t>The Collector is the senior-most officer and looks after the administration of all the villages comes under the district</a:t>
            </a:r>
            <a:endParaRPr lang="en-IN" sz="1800" dirty="0"/>
          </a:p>
        </p:txBody>
      </p:sp>
    </p:spTree>
    <p:extLst>
      <p:ext uri="{BB962C8B-B14F-4D97-AF65-F5344CB8AC3E}">
        <p14:creationId xmlns:p14="http://schemas.microsoft.com/office/powerpoint/2010/main" val="3437772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1433" y="1566950"/>
            <a:ext cx="5098022" cy="2800767"/>
          </a:xfrm>
          <a:prstGeom prst="rect">
            <a:avLst/>
          </a:prstGeom>
          <a:noFill/>
        </p:spPr>
        <p:txBody>
          <a:bodyPr wrap="square" lIns="91440" tIns="45720" rIns="91440" bIns="45720">
            <a:spAutoFit/>
          </a:bodyPr>
          <a:lstStyle/>
          <a:p>
            <a:pPr algn="ctr"/>
            <a:r>
              <a:rPr lang="en-US" sz="8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16240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9F5C-5A4B-476F-B8B4-6C78B8BC8EAB}"/>
              </a:ext>
            </a:extLst>
          </p:cNvPr>
          <p:cNvSpPr>
            <a:spLocks noGrp="1"/>
          </p:cNvSpPr>
          <p:nvPr>
            <p:ph type="title"/>
          </p:nvPr>
        </p:nvSpPr>
        <p:spPr/>
        <p:txBody>
          <a:bodyPr/>
          <a:lstStyle/>
          <a:p>
            <a:r>
              <a:rPr lang="en-IN" b="1" i="0" dirty="0">
                <a:solidFill>
                  <a:srgbClr val="424142"/>
                </a:solidFill>
                <a:effectLst/>
                <a:latin typeface="Merriweather" panose="020B0604020202020204" pitchFamily="2" charset="0"/>
              </a:rPr>
              <a:t>What is District Administration?</a:t>
            </a:r>
            <a:endParaRPr lang="en-IN" dirty="0"/>
          </a:p>
        </p:txBody>
      </p:sp>
      <p:sp>
        <p:nvSpPr>
          <p:cNvPr id="3" name="Content Placeholder 2">
            <a:extLst>
              <a:ext uri="{FF2B5EF4-FFF2-40B4-BE49-F238E27FC236}">
                <a16:creationId xmlns:a16="http://schemas.microsoft.com/office/drawing/2014/main" id="{FC1BC3A2-5047-4809-AAD9-5FD288D1A713}"/>
              </a:ext>
            </a:extLst>
          </p:cNvPr>
          <p:cNvSpPr>
            <a:spLocks noGrp="1"/>
          </p:cNvSpPr>
          <p:nvPr>
            <p:ph sz="quarter" idx="13"/>
          </p:nvPr>
        </p:nvSpPr>
        <p:spPr/>
        <p:txBody>
          <a:bodyPr/>
          <a:lstStyle/>
          <a:p>
            <a:r>
              <a:rPr lang="en-US" sz="2000" b="0" i="0" dirty="0">
                <a:solidFill>
                  <a:srgbClr val="424142"/>
                </a:solidFill>
                <a:effectLst/>
                <a:latin typeface="Merriweather" panose="020B0604020202020204" pitchFamily="2" charset="0"/>
              </a:rPr>
              <a:t>District Administration means the management of the task of government so far as it lies within an area legally recognized as a district. According to </a:t>
            </a:r>
            <a:r>
              <a:rPr lang="en-US" sz="2000" b="0" i="0" dirty="0" err="1">
                <a:solidFill>
                  <a:srgbClr val="424142"/>
                </a:solidFill>
                <a:effectLst/>
                <a:latin typeface="Merriweather" panose="020B0604020202020204" pitchFamily="2" charset="0"/>
              </a:rPr>
              <a:t>Khera</a:t>
            </a:r>
            <a:r>
              <a:rPr lang="en-US" sz="2000" b="0" i="0" dirty="0">
                <a:solidFill>
                  <a:srgbClr val="424142"/>
                </a:solidFill>
                <a:effectLst/>
                <a:latin typeface="Merriweather" panose="020B0604020202020204" pitchFamily="2" charset="0"/>
              </a:rPr>
              <a:t>, “District administration is the total management of public affairs within this unit.” The district is kept under the charge of a district officer—called either Deputy Commissioner or District Collector who acts as the eyes, ears and arms of the State Government. As such D.C.’s task is of pivotal nature. This task is of five kinds viz., Revenue, Magisterial, Judicial, Executive and Development</a:t>
            </a:r>
            <a:r>
              <a:rPr lang="en-US" b="0" i="0" dirty="0">
                <a:solidFill>
                  <a:srgbClr val="424142"/>
                </a:solidFill>
                <a:effectLst/>
                <a:latin typeface="Merriweather" panose="020B0604020202020204" pitchFamily="2" charset="0"/>
              </a:rPr>
              <a:t>.</a:t>
            </a:r>
          </a:p>
          <a:p>
            <a:endParaRPr lang="en-IN" dirty="0"/>
          </a:p>
        </p:txBody>
      </p:sp>
    </p:spTree>
    <p:extLst>
      <p:ext uri="{BB962C8B-B14F-4D97-AF65-F5344CB8AC3E}">
        <p14:creationId xmlns:p14="http://schemas.microsoft.com/office/powerpoint/2010/main" val="2573482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82A4E9-356D-4519-852D-35A94571984F}"/>
              </a:ext>
            </a:extLst>
          </p:cNvPr>
          <p:cNvPicPr>
            <a:picLocks noChangeAspect="1"/>
          </p:cNvPicPr>
          <p:nvPr/>
        </p:nvPicPr>
        <p:blipFill>
          <a:blip r:embed="rId2"/>
          <a:stretch>
            <a:fillRect/>
          </a:stretch>
        </p:blipFill>
        <p:spPr>
          <a:xfrm>
            <a:off x="1318748" y="192504"/>
            <a:ext cx="10364450" cy="6324908"/>
          </a:xfrm>
          <a:prstGeom prst="rect">
            <a:avLst/>
          </a:prstGeom>
        </p:spPr>
      </p:pic>
    </p:spTree>
    <p:extLst>
      <p:ext uri="{BB962C8B-B14F-4D97-AF65-F5344CB8AC3E}">
        <p14:creationId xmlns:p14="http://schemas.microsoft.com/office/powerpoint/2010/main" val="385273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0C95-88AE-4E47-AFF1-BAA38DB3B5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9A9D49-EA6C-45AB-BF73-79BF7490EC6A}"/>
              </a:ext>
            </a:extLst>
          </p:cNvPr>
          <p:cNvSpPr>
            <a:spLocks noGrp="1"/>
          </p:cNvSpPr>
          <p:nvPr>
            <p:ph sz="quarter" idx="13"/>
          </p:nvPr>
        </p:nvSpPr>
        <p:spPr>
          <a:xfrm>
            <a:off x="558265" y="1155032"/>
            <a:ext cx="10719335" cy="4636167"/>
          </a:xfrm>
        </p:spPr>
        <p:txBody>
          <a:bodyPr/>
          <a:lstStyle/>
          <a:p>
            <a:r>
              <a:rPr lang="en-US" dirty="0"/>
              <a:t>Administration office lucknow                            administration office chennai</a:t>
            </a:r>
          </a:p>
          <a:p>
            <a:endParaRPr lang="en-IN" dirty="0"/>
          </a:p>
        </p:txBody>
      </p:sp>
      <p:pic>
        <p:nvPicPr>
          <p:cNvPr id="7" name="Picture 6">
            <a:extLst>
              <a:ext uri="{FF2B5EF4-FFF2-40B4-BE49-F238E27FC236}">
                <a16:creationId xmlns:a16="http://schemas.microsoft.com/office/drawing/2014/main" id="{228F4428-580E-4EFB-83A8-7FE31982029B}"/>
              </a:ext>
            </a:extLst>
          </p:cNvPr>
          <p:cNvPicPr>
            <a:picLocks noChangeAspect="1"/>
          </p:cNvPicPr>
          <p:nvPr/>
        </p:nvPicPr>
        <p:blipFill>
          <a:blip r:embed="rId2"/>
          <a:stretch>
            <a:fillRect/>
          </a:stretch>
        </p:blipFill>
        <p:spPr>
          <a:xfrm>
            <a:off x="721871" y="1998545"/>
            <a:ext cx="4909486" cy="2611847"/>
          </a:xfrm>
          <a:prstGeom prst="rect">
            <a:avLst/>
          </a:prstGeom>
        </p:spPr>
      </p:pic>
      <p:pic>
        <p:nvPicPr>
          <p:cNvPr id="8" name="Picture 7">
            <a:extLst>
              <a:ext uri="{FF2B5EF4-FFF2-40B4-BE49-F238E27FC236}">
                <a16:creationId xmlns:a16="http://schemas.microsoft.com/office/drawing/2014/main" id="{C6E9A55B-BD66-433F-96EF-D957AF570F16}"/>
              </a:ext>
            </a:extLst>
          </p:cNvPr>
          <p:cNvPicPr>
            <a:picLocks noChangeAspect="1"/>
          </p:cNvPicPr>
          <p:nvPr/>
        </p:nvPicPr>
        <p:blipFill>
          <a:blip r:embed="rId3"/>
          <a:stretch>
            <a:fillRect/>
          </a:stretch>
        </p:blipFill>
        <p:spPr>
          <a:xfrm>
            <a:off x="6560645" y="1998545"/>
            <a:ext cx="4572000" cy="2611847"/>
          </a:xfrm>
          <a:prstGeom prst="rect">
            <a:avLst/>
          </a:prstGeom>
        </p:spPr>
      </p:pic>
    </p:spTree>
    <p:extLst>
      <p:ext uri="{BB962C8B-B14F-4D97-AF65-F5344CB8AC3E}">
        <p14:creationId xmlns:p14="http://schemas.microsoft.com/office/powerpoint/2010/main" val="252127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AEAE-7D3E-40E9-B697-7C24FC05011F}"/>
              </a:ext>
            </a:extLst>
          </p:cNvPr>
          <p:cNvSpPr>
            <a:spLocks noGrp="1"/>
          </p:cNvSpPr>
          <p:nvPr>
            <p:ph type="title"/>
          </p:nvPr>
        </p:nvSpPr>
        <p:spPr/>
        <p:txBody>
          <a:bodyPr/>
          <a:lstStyle/>
          <a:p>
            <a:r>
              <a:rPr lang="en-US" dirty="0"/>
              <a:t>FUNCTIONS OF DISTRICT ADMINISTRATION</a:t>
            </a:r>
            <a:endParaRPr lang="en-IN" dirty="0"/>
          </a:p>
        </p:txBody>
      </p:sp>
      <p:sp>
        <p:nvSpPr>
          <p:cNvPr id="3" name="Content Placeholder 2">
            <a:extLst>
              <a:ext uri="{FF2B5EF4-FFF2-40B4-BE49-F238E27FC236}">
                <a16:creationId xmlns:a16="http://schemas.microsoft.com/office/drawing/2014/main" id="{D236CC17-487B-425C-A8CB-3F2AAC500BB4}"/>
              </a:ext>
            </a:extLst>
          </p:cNvPr>
          <p:cNvSpPr>
            <a:spLocks noGrp="1"/>
          </p:cNvSpPr>
          <p:nvPr>
            <p:ph sz="quarter" idx="13"/>
          </p:nvPr>
        </p:nvSpPr>
        <p:spPr/>
        <p:txBody>
          <a:bodyPr>
            <a:normAutofit fontScale="70000" lnSpcReduction="20000"/>
          </a:bodyPr>
          <a:lstStyle/>
          <a:p>
            <a:pPr marL="228600" marR="11430" indent="-228600" algn="l">
              <a:spcBef>
                <a:spcPts val="0"/>
              </a:spcBef>
              <a:spcAft>
                <a:spcPts val="0"/>
              </a:spcAft>
            </a:pPr>
            <a:r>
              <a:rPr lang="en-US" b="0" i="0" dirty="0">
                <a:solidFill>
                  <a:srgbClr val="333333"/>
                </a:solidFill>
                <a:effectLst/>
                <a:latin typeface="Times New Roman" panose="02020603050405020304" pitchFamily="18" charset="0"/>
              </a:rPr>
              <a:t>1. </a:t>
            </a:r>
            <a:r>
              <a:rPr lang="en-US" b="1" i="0" dirty="0">
                <a:solidFill>
                  <a:srgbClr val="800000"/>
                </a:solidFill>
                <a:effectLst/>
                <a:latin typeface="Palatino Linotype" panose="02040502050505030304" pitchFamily="18" charset="0"/>
              </a:rPr>
              <a:t>Law and order and magisterial matters: </a:t>
            </a:r>
            <a:r>
              <a:rPr lang="en-US" b="0" i="0" dirty="0">
                <a:solidFill>
                  <a:srgbClr val="333333"/>
                </a:solidFill>
                <a:effectLst/>
                <a:latin typeface="Palatino Linotype" panose="02040502050505030304" pitchFamily="18" charset="0"/>
              </a:rPr>
              <a:t>The first group of functions relates to public safety and tranquility. Maintenance of Law and order is the joint responsibility of the Superintendent of Police, who head the Police force in the district, and the District Magistrate. The Deputy Commissioner of the District is also the District Magistrate. Though there is a separate department for the administration of jails, the district Magistrate exercises general supervision over the Jails in his district.</a:t>
            </a:r>
          </a:p>
          <a:p>
            <a:pPr marL="228600" marR="11430" indent="-228600" algn="just">
              <a:spcBef>
                <a:spcPts val="0"/>
              </a:spcBef>
              <a:spcAft>
                <a:spcPts val="0"/>
              </a:spcAft>
            </a:pPr>
            <a:r>
              <a:rPr lang="en-US" b="0" i="0" dirty="0">
                <a:solidFill>
                  <a:srgbClr val="333333"/>
                </a:solidFill>
                <a:effectLst/>
                <a:latin typeface="Palatino Linotype" panose="02040502050505030304" pitchFamily="18" charset="0"/>
              </a:rPr>
              <a:t>2.</a:t>
            </a:r>
            <a:r>
              <a:rPr lang="en-US" b="0" i="0" dirty="0">
                <a:solidFill>
                  <a:srgbClr val="333333"/>
                </a:solidFill>
                <a:effectLst/>
                <a:latin typeface="Times New Roman" panose="02020603050405020304" pitchFamily="18" charset="0"/>
              </a:rPr>
              <a:t>        </a:t>
            </a:r>
            <a:r>
              <a:rPr lang="en-US" b="1" i="0" dirty="0">
                <a:solidFill>
                  <a:srgbClr val="800000"/>
                </a:solidFill>
                <a:effectLst/>
                <a:latin typeface="Palatino Linotype" panose="02040502050505030304" pitchFamily="18" charset="0"/>
              </a:rPr>
              <a:t>Land Revenue : </a:t>
            </a:r>
            <a:r>
              <a:rPr lang="en-US" b="0" i="0" dirty="0">
                <a:solidFill>
                  <a:srgbClr val="333333"/>
                </a:solidFill>
                <a:effectLst/>
                <a:latin typeface="Palatino Linotype" panose="02040502050505030304" pitchFamily="18" charset="0"/>
              </a:rPr>
              <a:t>The second group of functions relates to revenue administration. While the most important component of this group is land administration including </a:t>
            </a:r>
            <a:r>
              <a:rPr lang="en-US" b="1" i="0" dirty="0">
                <a:solidFill>
                  <a:srgbClr val="333333"/>
                </a:solidFill>
                <a:effectLst/>
                <a:latin typeface="Palatino Linotype" panose="02040502050505030304" pitchFamily="18" charset="0"/>
              </a:rPr>
              <a:t>maintenance of</a:t>
            </a:r>
            <a:r>
              <a:rPr lang="en-US" b="0" i="0" dirty="0">
                <a:solidFill>
                  <a:srgbClr val="333333"/>
                </a:solidFill>
                <a:effectLst/>
                <a:latin typeface="Palatino Linotype" panose="02040502050505030304" pitchFamily="18" charset="0"/>
              </a:rPr>
              <a:t> </a:t>
            </a:r>
            <a:r>
              <a:rPr lang="en-US" b="1" i="0" dirty="0">
                <a:solidFill>
                  <a:srgbClr val="333333"/>
                </a:solidFill>
                <a:effectLst/>
                <a:latin typeface="Palatino Linotype" panose="02040502050505030304" pitchFamily="18" charset="0"/>
              </a:rPr>
              <a:t>land records</a:t>
            </a:r>
            <a:r>
              <a:rPr lang="en-US" b="0" i="0" dirty="0">
                <a:solidFill>
                  <a:srgbClr val="333333"/>
                </a:solidFill>
                <a:effectLst/>
                <a:latin typeface="Palatino Linotype" panose="02040502050505030304" pitchFamily="18" charset="0"/>
              </a:rPr>
              <a:t>, it also includes the </a:t>
            </a:r>
            <a:r>
              <a:rPr lang="en-US" b="1" i="0" dirty="0">
                <a:solidFill>
                  <a:srgbClr val="333333"/>
                </a:solidFill>
                <a:effectLst/>
                <a:latin typeface="Palatino Linotype" panose="02040502050505030304" pitchFamily="18" charset="0"/>
              </a:rPr>
              <a:t>assessment</a:t>
            </a:r>
            <a:r>
              <a:rPr lang="en-US" b="0" i="0" dirty="0">
                <a:solidFill>
                  <a:srgbClr val="333333"/>
                </a:solidFill>
                <a:effectLst/>
                <a:latin typeface="Palatino Linotype" panose="02040502050505030304" pitchFamily="18" charset="0"/>
              </a:rPr>
              <a:t> and </a:t>
            </a:r>
            <a:r>
              <a:rPr lang="en-US" b="1" i="0" dirty="0">
                <a:solidFill>
                  <a:srgbClr val="333333"/>
                </a:solidFill>
                <a:effectLst/>
                <a:latin typeface="Palatino Linotype" panose="02040502050505030304" pitchFamily="18" charset="0"/>
              </a:rPr>
              <a:t>collection</a:t>
            </a:r>
            <a:r>
              <a:rPr lang="en-US" b="0" i="0" dirty="0">
                <a:solidFill>
                  <a:srgbClr val="333333"/>
                </a:solidFill>
                <a:effectLst/>
                <a:latin typeface="Palatino Linotype" panose="02040502050505030304" pitchFamily="18" charset="0"/>
              </a:rPr>
              <a:t> </a:t>
            </a:r>
            <a:r>
              <a:rPr lang="en-US" b="1" i="0" dirty="0">
                <a:solidFill>
                  <a:srgbClr val="333333"/>
                </a:solidFill>
                <a:effectLst/>
                <a:latin typeface="Palatino Linotype" panose="02040502050505030304" pitchFamily="18" charset="0"/>
              </a:rPr>
              <a:t>of land revenue</a:t>
            </a:r>
            <a:r>
              <a:rPr lang="en-US" b="0" i="0" dirty="0">
                <a:solidFill>
                  <a:srgbClr val="333333"/>
                </a:solidFill>
                <a:effectLst/>
                <a:latin typeface="Palatino Linotype" panose="02040502050505030304" pitchFamily="18" charset="0"/>
              </a:rPr>
              <a:t> and also collection of the other </a:t>
            </a:r>
            <a:r>
              <a:rPr lang="en-US" b="1" i="0" dirty="0">
                <a:solidFill>
                  <a:srgbClr val="333333"/>
                </a:solidFill>
                <a:effectLst/>
                <a:latin typeface="Palatino Linotype" panose="02040502050505030304" pitchFamily="18" charset="0"/>
              </a:rPr>
              <a:t>public dues</a:t>
            </a:r>
            <a:r>
              <a:rPr lang="en-US" b="0" i="0" dirty="0">
                <a:solidFill>
                  <a:srgbClr val="333333"/>
                </a:solidFill>
                <a:effectLst/>
                <a:latin typeface="Palatino Linotype" panose="02040502050505030304" pitchFamily="18" charset="0"/>
              </a:rPr>
              <a:t> which are collected as arrears of land revenue. The Deputy Commissioner is a designated Revenue officer in various laws governing the land to deal with disputes arising out of land records and management of public lands and properties. The other revenue officers, namely, the Assistant Commissioners, the Tahsildars and the Deputy Tahsildars also perform functions of dealing with land disputes under the overall supervision and control of the  Deputy Commissioner.</a:t>
            </a:r>
          </a:p>
          <a:p>
            <a:endParaRPr lang="en-IN" dirty="0"/>
          </a:p>
        </p:txBody>
      </p:sp>
    </p:spTree>
    <p:extLst>
      <p:ext uri="{BB962C8B-B14F-4D97-AF65-F5344CB8AC3E}">
        <p14:creationId xmlns:p14="http://schemas.microsoft.com/office/powerpoint/2010/main" val="3570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A068-3D5C-400E-9344-E63C26F6D23E}"/>
              </a:ext>
            </a:extLst>
          </p:cNvPr>
          <p:cNvSpPr>
            <a:spLocks noGrp="1"/>
          </p:cNvSpPr>
          <p:nvPr>
            <p:ph type="title"/>
          </p:nvPr>
        </p:nvSpPr>
        <p:spPr>
          <a:xfrm>
            <a:off x="1405288" y="214255"/>
            <a:ext cx="9413507" cy="1681922"/>
          </a:xfrm>
        </p:spPr>
        <p:txBody>
          <a:bodyPr>
            <a:normAutofit/>
          </a:bodyPr>
          <a:lstStyle/>
          <a:p>
            <a:r>
              <a:rPr lang="en-US" dirty="0"/>
              <a:t>FUNCTIONS OF DISTRICT ADMINISTRATION</a:t>
            </a:r>
            <a:endParaRPr lang="en-IN" dirty="0"/>
          </a:p>
        </p:txBody>
      </p:sp>
      <p:sp>
        <p:nvSpPr>
          <p:cNvPr id="3" name="Content Placeholder 2">
            <a:extLst>
              <a:ext uri="{FF2B5EF4-FFF2-40B4-BE49-F238E27FC236}">
                <a16:creationId xmlns:a16="http://schemas.microsoft.com/office/drawing/2014/main" id="{F3AEA23A-092C-4869-ABD8-522C6E6F3201}"/>
              </a:ext>
            </a:extLst>
          </p:cNvPr>
          <p:cNvSpPr>
            <a:spLocks noGrp="1"/>
          </p:cNvSpPr>
          <p:nvPr>
            <p:ph sz="quarter" idx="13"/>
          </p:nvPr>
        </p:nvSpPr>
        <p:spPr>
          <a:xfrm>
            <a:off x="871086" y="2192235"/>
            <a:ext cx="10449827" cy="3798770"/>
          </a:xfrm>
        </p:spPr>
        <p:txBody>
          <a:bodyPr>
            <a:normAutofit fontScale="775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3. Development Activities: </a:t>
            </a:r>
            <a:r>
              <a:rPr kumimoji="0" lang="en-US" altLang="en-US" sz="2000" b="0" i="0" u="none" strike="noStrike" cap="none" normalizeH="0" baseline="0" dirty="0">
                <a:ln>
                  <a:noFill/>
                </a:ln>
                <a:solidFill>
                  <a:srgbClr val="333333"/>
                </a:solidFill>
                <a:effectLst/>
                <a:latin typeface="Palatino Linotype" panose="02040502050505030304" pitchFamily="18" charset="0"/>
              </a:rPr>
              <a:t>These include </a:t>
            </a:r>
            <a:r>
              <a:rPr kumimoji="0" lang="en-US" altLang="en-US" sz="2000" b="1" i="0" u="none" strike="noStrike" cap="none" normalizeH="0" baseline="0" dirty="0">
                <a:ln>
                  <a:noFill/>
                </a:ln>
                <a:solidFill>
                  <a:srgbClr val="333333"/>
                </a:solidFill>
                <a:effectLst/>
                <a:latin typeface="Palatino Linotype" panose="02040502050505030304" pitchFamily="18" charset="0"/>
              </a:rPr>
              <a:t>Public Health, Education, Social Welfare, </a:t>
            </a:r>
            <a:r>
              <a:rPr kumimoji="0" lang="en-US" altLang="en-US" sz="2000" b="0" i="0" u="none" strike="noStrike" cap="none" normalizeH="0" baseline="0" dirty="0">
                <a:ln>
                  <a:noFill/>
                </a:ln>
                <a:solidFill>
                  <a:srgbClr val="333333"/>
                </a:solidFill>
                <a:effectLst/>
                <a:latin typeface="Palatino Linotype" panose="02040502050505030304" pitchFamily="18" charset="0"/>
              </a:rPr>
              <a:t>welfare of </a:t>
            </a:r>
            <a:r>
              <a:rPr kumimoji="0" lang="en-US" altLang="en-US" sz="2000" b="1" i="0" u="none" strike="noStrike" cap="none" normalizeH="0" baseline="0" dirty="0">
                <a:ln>
                  <a:noFill/>
                </a:ln>
                <a:solidFill>
                  <a:srgbClr val="333333"/>
                </a:solidFill>
                <a:effectLst/>
                <a:latin typeface="Palatino Linotype" panose="02040502050505030304" pitchFamily="18" charset="0"/>
              </a:rPr>
              <a:t>Backward Classes and communities.</a:t>
            </a:r>
            <a:r>
              <a:rPr kumimoji="0" lang="en-US" altLang="en-US" sz="2000" b="0" i="0" u="none" strike="noStrike" cap="none" normalizeH="0" baseline="0" dirty="0">
                <a:ln>
                  <a:noFill/>
                </a:ln>
                <a:solidFill>
                  <a:srgbClr val="333333"/>
                </a:solidFill>
                <a:effectLst/>
                <a:latin typeface="Palatino Linotype" panose="02040502050505030304" pitchFamily="18" charset="0"/>
              </a:rPr>
              <a:t> Each of these functions is looked after by separate department, headed by a specialist officers in the district. The various special economic programs like</a:t>
            </a:r>
            <a:r>
              <a:rPr kumimoji="0" lang="en-US" altLang="en-US" sz="2000" b="0" i="0" u="none" strike="noStrike" cap="none" normalizeH="0" baseline="0" dirty="0">
                <a:ln>
                  <a:noFill/>
                </a:ln>
                <a:solidFill>
                  <a:srgbClr val="800000"/>
                </a:solidFill>
                <a:effectLst/>
                <a:latin typeface="Palatino Linotype" panose="02040502050505030304" pitchFamily="18" charset="0"/>
              </a:rPr>
              <a:t> Jawahar Grama Samrudhi Yojana (JGSY)</a:t>
            </a:r>
            <a:r>
              <a:rPr kumimoji="0" lang="en-US" altLang="en-US" sz="2000" b="0" i="0" u="none" strike="noStrike" cap="none" normalizeH="0" baseline="0" dirty="0">
                <a:ln>
                  <a:noFill/>
                </a:ln>
                <a:solidFill>
                  <a:srgbClr val="333333"/>
                </a:solidFill>
                <a:effectLst/>
                <a:latin typeface="Palatino Linotype" panose="02040502050505030304" pitchFamily="18" charset="0"/>
              </a:rPr>
              <a:t>, Swarnajayanthi Grama Swarozgar Yojana,  etc. and the poor people's housing scheme Ashraya are implemented by the Zilla Panchayats  in each district. The Deputy Commissioner does not get a direct role in these schemes. However, since these programs call for an integrated effort by various field departments at the district level, Public Works Department and Minor Irrigation, Forest etc., the role of D.C. in co-coordinating and guiding their activities is of prime importance for successful implementation of these programs. Social Security measures like Old age Pension, Widows Pension, Maternity allowance to expectant mothers and stipends to physically Handicapped persons, Workmen’s compensations matters, rehabilitation of displaced persons under various projects Aids for Religious (Muzrai Schemes) and charitable Institutions and Endowments are also carried out.</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Palatino Linotype" panose="02040502050505030304" pitchFamily="18" charset="0"/>
              </a:rPr>
              <a:t>4.</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800000"/>
                </a:solidFill>
                <a:effectLst/>
                <a:latin typeface="Palatino Linotype" panose="02040502050505030304" pitchFamily="18" charset="0"/>
              </a:rPr>
              <a:t>Regulatory Functions:  </a:t>
            </a:r>
            <a:r>
              <a:rPr kumimoji="0" lang="en-US" altLang="en-US" sz="2000" b="0" i="0" u="none" strike="noStrike" cap="none" normalizeH="0" baseline="0" dirty="0">
                <a:ln>
                  <a:noFill/>
                </a:ln>
                <a:solidFill>
                  <a:srgbClr val="333333"/>
                </a:solidFill>
                <a:effectLst/>
                <a:latin typeface="Palatino Linotype" panose="02040502050505030304" pitchFamily="18" charset="0"/>
              </a:rPr>
              <a:t>These include</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a:t>
            </a:r>
            <a:r>
              <a:rPr kumimoji="0" lang="en-US" altLang="en-US" sz="2000" b="1" i="0" u="none" strike="noStrike" cap="none" normalizeH="0" baseline="0" dirty="0" err="1">
                <a:ln>
                  <a:noFill/>
                </a:ln>
                <a:solidFill>
                  <a:srgbClr val="800000"/>
                </a:solidFill>
                <a:effectLst/>
                <a:latin typeface="Palatino Linotype" panose="02040502050505030304" pitchFamily="18" charset="0"/>
              </a:rPr>
              <a:t>i</a:t>
            </a:r>
            <a:r>
              <a:rPr kumimoji="0" lang="en-US" altLang="en-US" sz="2000" b="1" i="0" u="none" strike="noStrike" cap="none" normalizeH="0" baseline="0" dirty="0">
                <a:ln>
                  <a:noFill/>
                </a:ln>
                <a:solidFill>
                  <a:srgbClr val="800000"/>
                </a:solidFill>
                <a:effectLst/>
                <a:latin typeface="Palatino Linotype" panose="02040502050505030304" pitchFamily="18" charset="0"/>
              </a:rPr>
              <a:t>)</a:t>
            </a:r>
            <a:r>
              <a:rPr kumimoji="0" lang="en-US" altLang="en-US" sz="20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333333"/>
                </a:solidFill>
                <a:effectLst/>
                <a:latin typeface="Palatino Linotype" panose="02040502050505030304" pitchFamily="18" charset="0"/>
              </a:rPr>
              <a:t>control, regulation and distribution of Food and Civil supplies and essential commodities.</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(ii)</a:t>
            </a:r>
            <a:r>
              <a:rPr kumimoji="0" lang="en-US" altLang="en-US" sz="20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333333"/>
                </a:solidFill>
                <a:effectLst/>
                <a:latin typeface="Palatino Linotype" panose="02040502050505030304" pitchFamily="18" charset="0"/>
              </a:rPr>
              <a:t>Excise and Prohibition matters.</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(iii) </a:t>
            </a:r>
            <a:r>
              <a:rPr kumimoji="0" lang="en-US" altLang="en-US" sz="2000" b="0" i="0" u="none" strike="noStrike" cap="none" normalizeH="0" baseline="0" dirty="0">
                <a:ln>
                  <a:noFill/>
                </a:ln>
                <a:solidFill>
                  <a:srgbClr val="333333"/>
                </a:solidFill>
                <a:effectLst/>
                <a:latin typeface="Palatino Linotype" panose="02040502050505030304" pitchFamily="18" charset="0"/>
              </a:rPr>
              <a:t>All matters relating to Stamps and Registration, Societies registration Act, 1960, Registration of firms under the Indian Partnership Act, 1932.</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(iv) </a:t>
            </a:r>
            <a:r>
              <a:rPr kumimoji="0" lang="en-US" altLang="en-US" sz="2000" b="0" i="0" u="none" strike="noStrike" cap="none" normalizeH="0" baseline="0" dirty="0">
                <a:ln>
                  <a:noFill/>
                </a:ln>
                <a:solidFill>
                  <a:srgbClr val="333333"/>
                </a:solidFill>
                <a:effectLst/>
                <a:latin typeface="Palatino Linotype" panose="02040502050505030304" pitchFamily="18" charset="0"/>
              </a:rPr>
              <a:t>Matters relating to Urban land (ceiling and regulation), vacant lands in urban areas(prohibition of alienation Act, 1975.</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800000"/>
                </a:solidFill>
                <a:effectLst/>
                <a:latin typeface="Palatino Linotype" panose="02040502050505030304" pitchFamily="18" charset="0"/>
              </a:rPr>
              <a:t>(v)</a:t>
            </a:r>
            <a:r>
              <a:rPr kumimoji="0" lang="en-US" altLang="en-US" sz="20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333333"/>
                </a:solidFill>
                <a:effectLst/>
                <a:latin typeface="Palatino Linotype" panose="02040502050505030304" pitchFamily="18" charset="0"/>
              </a:rPr>
              <a:t>Land Improvement Loans Act,1963, Agriculturists Loans Act, 1963., Non-agricultural Loans Act, 1958.</a:t>
            </a: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94814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B079-7C82-42DC-A436-86C091614ED0}"/>
              </a:ext>
            </a:extLst>
          </p:cNvPr>
          <p:cNvSpPr>
            <a:spLocks noGrp="1"/>
          </p:cNvSpPr>
          <p:nvPr>
            <p:ph type="title"/>
          </p:nvPr>
        </p:nvSpPr>
        <p:spPr>
          <a:xfrm>
            <a:off x="913775" y="618517"/>
            <a:ext cx="10363825" cy="5172682"/>
          </a:xfrm>
        </p:spPr>
        <p:txBody>
          <a:bodyPr>
            <a:noAutofit/>
          </a:bodyPr>
          <a:lstStyle/>
          <a:p>
            <a:pPr marL="0" marR="0" lvl="0" indent="0" algn="l" defTabSz="914400" rtl="0" eaLnBrk="0" fontAlgn="base" latinLnBrk="0" hangingPunct="0">
              <a:lnSpc>
                <a:spcPct val="100000"/>
              </a:lnSpc>
              <a:spcBef>
                <a:spcPct val="0"/>
              </a:spcBef>
              <a:spcAft>
                <a:spcPct val="0"/>
              </a:spcAft>
              <a:tabLst/>
            </a:pPr>
            <a:r>
              <a:rPr kumimoji="0" lang="en-US" altLang="en-US"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5.     </a:t>
            </a:r>
            <a:r>
              <a:rPr kumimoji="0" lang="en-US" altLang="en-US" sz="1400" b="1" i="0" u="none" strike="noStrike" cap="none" normalizeH="0" baseline="0" dirty="0">
                <a:ln>
                  <a:noFill/>
                </a:ln>
                <a:solidFill>
                  <a:srgbClr val="800000"/>
                </a:solidFill>
                <a:effectLst/>
                <a:latin typeface="Palatino Linotype" panose="02040502050505030304" pitchFamily="18" charset="0"/>
              </a:rPr>
              <a:t>Elections and Citizenship Matters: </a:t>
            </a:r>
            <a:r>
              <a:rPr kumimoji="0" lang="en-US" altLang="en-US" sz="1400" b="0" i="0" u="none" strike="noStrike" cap="none" normalizeH="0" baseline="0" dirty="0">
                <a:ln>
                  <a:noFill/>
                </a:ln>
                <a:solidFill>
                  <a:srgbClr val="333333"/>
                </a:solidFill>
                <a:effectLst/>
                <a:latin typeface="Palatino Linotype" panose="02040502050505030304" pitchFamily="18" charset="0"/>
              </a:rPr>
              <a:t>This relates to holding of elections of Parliament, State Legislature and Local Bodies. The Deputy Commissioner is responsible for the proper observance of process of elections from the registration of voters to the declaration of results of elections.</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333333"/>
                </a:solidFill>
                <a:effectLst/>
                <a:latin typeface="Palatino Linotype" panose="02040502050505030304" pitchFamily="18" charset="0"/>
              </a:rPr>
              <a:t>6.</a:t>
            </a:r>
            <a:r>
              <a:rPr kumimoji="0" lang="en-US" altLang="en-US" sz="14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Municipal Administration Matters :</a:t>
            </a:r>
            <a:r>
              <a:rPr kumimoji="0" lang="en-US" altLang="en-US" sz="1400" b="1" i="0" u="none" strike="noStrike" cap="none" normalizeH="0" baseline="0" dirty="0">
                <a:ln>
                  <a:noFill/>
                </a:ln>
                <a:solidFill>
                  <a:srgbClr val="333333"/>
                </a:solidFill>
                <a:effectLst/>
                <a:latin typeface="Palatino Linotype" panose="02040502050505030304" pitchFamily="18" charset="0"/>
              </a:rPr>
              <a:t>   </a:t>
            </a:r>
            <a:r>
              <a:rPr kumimoji="0" lang="en-US" altLang="en-US" sz="1400" b="0" i="0" u="none" strike="noStrike" cap="none" normalizeH="0" baseline="0" dirty="0">
                <a:ln>
                  <a:noFill/>
                </a:ln>
                <a:solidFill>
                  <a:srgbClr val="333333"/>
                </a:solidFill>
                <a:effectLst/>
                <a:latin typeface="Palatino Linotype" panose="02040502050505030304" pitchFamily="18" charset="0"/>
              </a:rPr>
              <a:t>The DC is generally responsible for the supervision and proper functioning of the urban local bodies. The implementation of various developmental and anti-poverty measures for the urban poor is monitored by the Deputy Commissioner. The most important of these programs are the Swarnajayanthi Shahari Rozgar Yojana (SJSRY), Urban Ashraya (Housing), Tenth Finance Commission development grants and the Integrated Small and Medium Towns Development (IDSMT) Programs. </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7.</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Emergency Relief : </a:t>
            </a:r>
            <a:r>
              <a:rPr kumimoji="0" lang="en-US" altLang="en-US" sz="1400" b="0" i="0" u="none" strike="noStrike" cap="none" normalizeH="0" baseline="0" dirty="0">
                <a:ln>
                  <a:noFill/>
                </a:ln>
                <a:solidFill>
                  <a:srgbClr val="333333"/>
                </a:solidFill>
                <a:effectLst/>
                <a:latin typeface="Palatino Linotype" panose="02040502050505030304" pitchFamily="18" charset="0"/>
              </a:rPr>
              <a:t>In situations like floods, famines, accidental fires, earthquakes and other natural calamities, the entire district administration is geared to meet the threat and the DC assumes charge to co-ordinate the activities of the various departments and takes proper steps to alleviate sufferings of the people.</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8.</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Land Acquisition matters and Land Reforms: Acquisition of land for public purposes like construction of development projects, industries etc. is carried out by the Land Acquisition Officers under the control of the Deputy Commissioner.</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9.</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Residuary functions: </a:t>
            </a:r>
            <a:r>
              <a:rPr kumimoji="0" lang="en-US" altLang="en-US" sz="1400" b="0" i="0" u="none" strike="noStrike" cap="none" normalizeH="0" baseline="0" dirty="0">
                <a:ln>
                  <a:noFill/>
                </a:ln>
                <a:solidFill>
                  <a:srgbClr val="333333"/>
                </a:solidFill>
                <a:effectLst/>
                <a:latin typeface="Palatino Linotype" panose="02040502050505030304" pitchFamily="18" charset="0"/>
              </a:rPr>
              <a:t>There are a number of executive functions of Government which have not been precisely defined and there is no separate representative of the Government to carry out such duties in the district. It is the DC, in his capacity as the chief representative of Government in the district, who has to deal with all residuary matters. This group of activities includes miscellaneous functions like collections under the small savings schemes, contributions to public loans, implementation of family planning </a:t>
            </a:r>
            <a:r>
              <a:rPr kumimoji="0" lang="en-US" altLang="en-US" sz="1400" b="0" i="0" u="none" strike="noStrike" cap="none" normalizeH="0" baseline="0" dirty="0" err="1">
                <a:ln>
                  <a:noFill/>
                </a:ln>
                <a:solidFill>
                  <a:srgbClr val="333333"/>
                </a:solidFill>
                <a:effectLst/>
                <a:latin typeface="Palatino Linotype" panose="02040502050505030304" pitchFamily="18" charset="0"/>
              </a:rPr>
              <a:t>programme</a:t>
            </a:r>
            <a:r>
              <a:rPr kumimoji="0" lang="en-US" altLang="en-US" sz="1400" b="0" i="0" u="none" strike="noStrike" cap="none" normalizeH="0" baseline="0" dirty="0">
                <a:ln>
                  <a:noFill/>
                </a:ln>
                <a:solidFill>
                  <a:srgbClr val="333333"/>
                </a:solidFill>
                <a:effectLst/>
                <a:latin typeface="Palatino Linotype" panose="02040502050505030304" pitchFamily="18" charset="0"/>
              </a:rPr>
              <a:t> etc..</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10.</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Public Grievances: </a:t>
            </a:r>
            <a:r>
              <a:rPr kumimoji="0" lang="en-US" altLang="en-US" sz="1400" b="0" i="0" u="none" strike="noStrike" cap="none" normalizeH="0" baseline="0" dirty="0">
                <a:ln>
                  <a:noFill/>
                </a:ln>
                <a:solidFill>
                  <a:srgbClr val="333333"/>
                </a:solidFill>
                <a:effectLst/>
                <a:latin typeface="Palatino Linotype" panose="02040502050505030304" pitchFamily="18" charset="0"/>
              </a:rPr>
              <a:t>The DC is the District Public Grievances officer, in consequence of which he maintains the overall responsibility to ensure proper functioning of all departments in the district.</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11.</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Census</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12.</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Regional Transport Authority</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13.</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Visits of V.I.P.s</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14.</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Treasuries</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15.</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Budget estimates</a:t>
            </a:r>
            <a:br>
              <a:rPr kumimoji="0" lang="en-US" altLang="en-US" sz="1400" b="0" i="0" u="none" strike="noStrike" cap="none" normalizeH="0" baseline="0" dirty="0">
                <a:ln>
                  <a:noFill/>
                </a:ln>
                <a:solidFill>
                  <a:schemeClr val="tx1"/>
                </a:solidFill>
                <a:effectLst/>
              </a:rPr>
            </a:br>
            <a:r>
              <a:rPr kumimoji="0" lang="en-US" altLang="en-US" sz="1400" b="1" i="0" u="none" strike="noStrike" cap="none" normalizeH="0" baseline="0" dirty="0">
                <a:ln>
                  <a:noFill/>
                </a:ln>
                <a:solidFill>
                  <a:srgbClr val="800000"/>
                </a:solidFill>
                <a:effectLst/>
                <a:latin typeface="Palatino Linotype" panose="02040502050505030304" pitchFamily="18" charset="0"/>
              </a:rPr>
              <a:t>16.</a:t>
            </a:r>
            <a:r>
              <a:rPr kumimoji="0" lang="en-US" altLang="en-US" sz="1400" b="0" i="0" u="none" strike="noStrike" cap="none" normalizeH="0" baseline="0" dirty="0">
                <a:ln>
                  <a:noFill/>
                </a:ln>
                <a:solidFill>
                  <a:srgbClr val="80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800000"/>
                </a:solidFill>
                <a:effectLst/>
                <a:latin typeface="Palatino Linotype" panose="02040502050505030304" pitchFamily="18" charset="0"/>
              </a:rPr>
              <a:t>Matters relating to forest</a:t>
            </a:r>
            <a:br>
              <a:rPr lang="en-IN" sz="1400" dirty="0"/>
            </a:br>
            <a:endParaRPr lang="en-IN" sz="1400" dirty="0"/>
          </a:p>
        </p:txBody>
      </p:sp>
      <p:sp>
        <p:nvSpPr>
          <p:cNvPr id="3" name="Content Placeholder 2">
            <a:extLst>
              <a:ext uri="{FF2B5EF4-FFF2-40B4-BE49-F238E27FC236}">
                <a16:creationId xmlns:a16="http://schemas.microsoft.com/office/drawing/2014/main" id="{03919A89-E904-4BEC-939A-FED8790D3678}"/>
              </a:ext>
            </a:extLst>
          </p:cNvPr>
          <p:cNvSpPr>
            <a:spLocks noGrp="1"/>
          </p:cNvSpPr>
          <p:nvPr>
            <p:ph sz="quarter" idx="13"/>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Palatino Linotype" panose="02040502050505030304" pitchFamily="18" charset="0"/>
              </a:rPr>
              <a:t>.</a:t>
            </a:r>
            <a:r>
              <a:rPr kumimoji="0" lang="en-US" altLang="en-US"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09279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138C-6095-44CE-9AA0-95A026E65F6E}"/>
              </a:ext>
            </a:extLst>
          </p:cNvPr>
          <p:cNvSpPr>
            <a:spLocks noGrp="1"/>
          </p:cNvSpPr>
          <p:nvPr>
            <p:ph type="title"/>
          </p:nvPr>
        </p:nvSpPr>
        <p:spPr/>
        <p:txBody>
          <a:bodyPr/>
          <a:lstStyle/>
          <a:p>
            <a:r>
              <a:rPr lang="en-US" dirty="0"/>
              <a:t>District administration </a:t>
            </a:r>
            <a:endParaRPr lang="en-IN" dirty="0"/>
          </a:p>
        </p:txBody>
      </p:sp>
      <p:sp>
        <p:nvSpPr>
          <p:cNvPr id="3" name="Content Placeholder 2">
            <a:extLst>
              <a:ext uri="{FF2B5EF4-FFF2-40B4-BE49-F238E27FC236}">
                <a16:creationId xmlns:a16="http://schemas.microsoft.com/office/drawing/2014/main" id="{82455C61-267E-4AFA-B3FB-C1FBA5BFDA93}"/>
              </a:ext>
            </a:extLst>
          </p:cNvPr>
          <p:cNvSpPr>
            <a:spLocks noGrp="1"/>
          </p:cNvSpPr>
          <p:nvPr>
            <p:ph sz="quarter" idx="13"/>
          </p:nvPr>
        </p:nvSpPr>
        <p:spPr/>
        <p:txBody>
          <a:bodyPr/>
          <a:lstStyle/>
          <a:p>
            <a:r>
              <a:rPr lang="en-US" dirty="0"/>
              <a:t>Administration helping during flood            Administration helping during covid</a:t>
            </a:r>
          </a:p>
          <a:p>
            <a:endParaRPr lang="en-US" dirty="0"/>
          </a:p>
          <a:p>
            <a:endParaRPr lang="en-IN" dirty="0"/>
          </a:p>
        </p:txBody>
      </p:sp>
      <p:pic>
        <p:nvPicPr>
          <p:cNvPr id="5" name="Picture 4">
            <a:extLst>
              <a:ext uri="{FF2B5EF4-FFF2-40B4-BE49-F238E27FC236}">
                <a16:creationId xmlns:a16="http://schemas.microsoft.com/office/drawing/2014/main" id="{CA70C18F-2C64-4234-B94D-133A66717F6D}"/>
              </a:ext>
            </a:extLst>
          </p:cNvPr>
          <p:cNvPicPr>
            <a:picLocks noChangeAspect="1"/>
          </p:cNvPicPr>
          <p:nvPr/>
        </p:nvPicPr>
        <p:blipFill>
          <a:blip r:embed="rId2"/>
          <a:stretch>
            <a:fillRect/>
          </a:stretch>
        </p:blipFill>
        <p:spPr>
          <a:xfrm>
            <a:off x="1637098" y="2856325"/>
            <a:ext cx="3223660" cy="3384450"/>
          </a:xfrm>
          <a:prstGeom prst="rect">
            <a:avLst/>
          </a:prstGeom>
        </p:spPr>
      </p:pic>
      <p:pic>
        <p:nvPicPr>
          <p:cNvPr id="6" name="Picture 5">
            <a:extLst>
              <a:ext uri="{FF2B5EF4-FFF2-40B4-BE49-F238E27FC236}">
                <a16:creationId xmlns:a16="http://schemas.microsoft.com/office/drawing/2014/main" id="{403600B2-E201-4875-9DFD-9FD7B0F61EFF}"/>
              </a:ext>
            </a:extLst>
          </p:cNvPr>
          <p:cNvPicPr>
            <a:picLocks noChangeAspect="1"/>
          </p:cNvPicPr>
          <p:nvPr/>
        </p:nvPicPr>
        <p:blipFill rotWithShape="1">
          <a:blip r:embed="rId3"/>
          <a:srcRect r="1579" b="8667"/>
          <a:stretch/>
        </p:blipFill>
        <p:spPr>
          <a:xfrm>
            <a:off x="6725940" y="3051143"/>
            <a:ext cx="4397656" cy="3188340"/>
          </a:xfrm>
          <a:prstGeom prst="rect">
            <a:avLst/>
          </a:prstGeom>
        </p:spPr>
      </p:pic>
    </p:spTree>
    <p:extLst>
      <p:ext uri="{BB962C8B-B14F-4D97-AF65-F5344CB8AC3E}">
        <p14:creationId xmlns:p14="http://schemas.microsoft.com/office/powerpoint/2010/main" val="395342332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980</TotalTime>
  <Words>2284</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Adobe Myungjo Std M</vt:lpstr>
      <vt:lpstr>Algerian</vt:lpstr>
      <vt:lpstr>Arial</vt:lpstr>
      <vt:lpstr>Consolas</vt:lpstr>
      <vt:lpstr>Merriweather</vt:lpstr>
      <vt:lpstr>Open Sans</vt:lpstr>
      <vt:lpstr>Palatino Linotype</vt:lpstr>
      <vt:lpstr>Roboto</vt:lpstr>
      <vt:lpstr>Times New Roman</vt:lpstr>
      <vt:lpstr>Tw Cen MT</vt:lpstr>
      <vt:lpstr>Wingdings</vt:lpstr>
      <vt:lpstr>Droplet</vt:lpstr>
      <vt:lpstr>PowerPoint Presentation</vt:lpstr>
      <vt:lpstr>CONTENT</vt:lpstr>
      <vt:lpstr>What is District Administration?</vt:lpstr>
      <vt:lpstr>PowerPoint Presentation</vt:lpstr>
      <vt:lpstr> </vt:lpstr>
      <vt:lpstr>FUNCTIONS OF DISTRICT ADMINISTRATION</vt:lpstr>
      <vt:lpstr>FUNCTIONS OF DISTRICT ADMINISTRATION</vt:lpstr>
      <vt:lpstr>5.     Elections and Citizenship Matters: This relates to holding of elections of Parliament, State Legislature and Local Bodies. The Deputy Commissioner is responsible for the proper observance of process of elections from the registration of voters to the declaration of results of elections. 6.       Municipal Administration Matters :   The DC is generally responsible for the supervision and proper functioning of the urban local bodies. The implementation of various developmental and anti-poverty measures for the urban poor is monitored by the Deputy Commissioner. The most important of these programs are the Swarnajayanthi Shahari Rozgar Yojana (SJSRY), Urban Ashraya (Housing), Tenth Finance Commission development grants and the Integrated Small and Medium Towns Development (IDSMT) Programs.  7.       Emergency Relief : In situations like floods, famines, accidental fires, earthquakes and other natural calamities, the entire district administration is geared to meet the threat and the DC assumes charge to co-ordinate the activities of the various departments and takes proper steps to alleviate sufferings of the people. 8.       Land Acquisition matters and Land Reforms: Acquisition of land for public purposes like construction of development projects, industries etc. is carried out by the Land Acquisition Officers under the control of the Deputy Commissioner. 9.       Residuary functions: There are a number of executive functions of Government which have not been precisely defined and there is no separate representative of the Government to carry out such duties in the district. It is the DC, in his capacity as the chief representative of Government in the district, who has to deal with all residuary matters. This group of activities includes miscellaneous functions like collections under the small savings schemes, contributions to public loans, implementation of family planning programme etc.. 10.    Public Grievances: The DC is the District Public Grievances officer, in consequence of which he maintains the overall responsibility to ensure proper functioning of all departments in the district. 11.    Census 12.    Regional Transport Authority 13.    Visits of V.I.P.s 14.    Treasuries 15.    Budget estimates 16.    Matters relating to forest </vt:lpstr>
      <vt:lpstr>District administration </vt:lpstr>
      <vt:lpstr>Deputy Commissioner  </vt:lpstr>
      <vt:lpstr>PowerPoint Presentation</vt:lpstr>
      <vt:lpstr>LUCKNOW DISTRICT</vt:lpstr>
      <vt:lpstr>LUCKNOW ADMINISTRATION - Comissioner</vt:lpstr>
      <vt:lpstr>LUCKNOW ADMINISTRATION – District Magistrate</vt:lpstr>
      <vt:lpstr>CHENNAI DISTRICT</vt:lpstr>
      <vt:lpstr>ADMINISTRATION OF CHENNAI</vt:lpstr>
      <vt:lpstr>   </vt:lpstr>
      <vt:lpstr>District Administration - District Collectorate </vt:lpstr>
      <vt:lpstr> </vt:lpstr>
      <vt:lpstr> </vt:lpstr>
      <vt:lpstr> </vt:lpstr>
      <vt:lpstr>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SHARMA [ CVBU, Operations, Lucknow ]</dc:creator>
  <cp:lastModifiedBy>Sourabh Sharma</cp:lastModifiedBy>
  <cp:revision>23</cp:revision>
  <dcterms:created xsi:type="dcterms:W3CDTF">2021-11-24T07:27:24Z</dcterms:created>
  <dcterms:modified xsi:type="dcterms:W3CDTF">2021-12-08T06:15:50Z</dcterms:modified>
</cp:coreProperties>
</file>